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Montserrat"/>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regular.fntdata"/><Relationship Id="rId25" Type="http://schemas.openxmlformats.org/officeDocument/2006/relationships/slide" Target="slides/slide20.xml"/><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6929e1fb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6929e1fb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6929e1fba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6929e1fba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0669c4d07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0669c4d07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fd5e3bd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fd5e3bd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669c4d077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669c4d077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fd5e3bda6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fd5e3bda6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669c4d077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669c4d077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fd5e3bda6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fd5e3bda6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fd5e3bda6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fd5e3bda6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669c4d077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669c4d077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669c4d0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669c4d0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0669c4d077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0669c4d077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6929e1fb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6929e1fb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669c4d07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669c4d07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669c4d077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669c4d077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fd5e3bda6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cfd5e3bda6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669c4d07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669c4d07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0669c4d07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0669c4d07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669c4d07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669c4d07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spTree>
      <p:nvGrpSpPr>
        <p:cNvPr id="130" name="Shape 130"/>
        <p:cNvGrpSpPr/>
        <p:nvPr/>
      </p:nvGrpSpPr>
      <p:grpSpPr>
        <a:xfrm>
          <a:off x="0" y="0"/>
          <a:ext cx="0" cy="0"/>
          <a:chOff x="0" y="0"/>
          <a:chExt cx="0" cy="0"/>
        </a:xfrm>
      </p:grpSpPr>
      <p:sp>
        <p:nvSpPr>
          <p:cNvPr id="131" name="Google Shape;131;p13"/>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13"/>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133" name="Google Shape;133;p13"/>
          <p:cNvSpPr txBox="1"/>
          <p:nvPr>
            <p:ph type="ctrTitle"/>
          </p:nvPr>
        </p:nvSpPr>
        <p:spPr>
          <a:xfrm>
            <a:off x="1884750" y="711325"/>
            <a:ext cx="6947700" cy="996000"/>
          </a:xfrm>
          <a:prstGeom prst="rect">
            <a:avLst/>
          </a:prstGeom>
          <a:noFill/>
        </p:spPr>
        <p:txBody>
          <a:bodyPr anchorCtr="0" anchor="b" bIns="91425" lIns="91425" spcFirstLastPara="1" rIns="91425" wrap="square" tIns="91425">
            <a:norm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134" name="Google Shape;134;p13"/>
          <p:cNvSpPr txBox="1"/>
          <p:nvPr>
            <p:ph idx="1" type="body"/>
          </p:nvPr>
        </p:nvSpPr>
        <p:spPr>
          <a:xfrm>
            <a:off x="1884750" y="1825575"/>
            <a:ext cx="6947700" cy="2743200"/>
          </a:xfrm>
          <a:prstGeom prst="rect">
            <a:avLst/>
          </a:prstGeom>
          <a:noFill/>
        </p:spPr>
        <p:txBody>
          <a:bodyPr anchorCtr="0" anchor="t" bIns="91425" lIns="91425" spcFirstLastPara="1" rIns="91425" wrap="square" tIns="91425">
            <a:normAutofit/>
          </a:bodyPr>
          <a:lstStyle>
            <a:lvl1pPr indent="-330200" lvl="0" marL="457200" algn="l">
              <a:lnSpc>
                <a:spcPct val="115000"/>
              </a:lnSpc>
              <a:spcBef>
                <a:spcPts val="0"/>
              </a:spcBef>
              <a:spcAft>
                <a:spcPts val="0"/>
              </a:spcAft>
              <a:buClr>
                <a:srgbClr val="FFFFFF"/>
              </a:buClr>
              <a:buSzPts val="1600"/>
              <a:buChar char="●"/>
              <a:defRPr sz="1600">
                <a:solidFill>
                  <a:srgbClr val="FFFFFF"/>
                </a:solidFill>
              </a:defRPr>
            </a:lvl1pPr>
            <a:lvl2pPr indent="-298450" lvl="1" marL="914400" algn="l">
              <a:lnSpc>
                <a:spcPct val="115000"/>
              </a:lnSpc>
              <a:spcBef>
                <a:spcPts val="0"/>
              </a:spcBef>
              <a:spcAft>
                <a:spcPts val="0"/>
              </a:spcAft>
              <a:buClr>
                <a:srgbClr val="FFFFFF"/>
              </a:buClr>
              <a:buSzPts val="1100"/>
              <a:buChar char="○"/>
              <a:defRPr sz="1400">
                <a:solidFill>
                  <a:srgbClr val="FFFFFF"/>
                </a:solidFill>
              </a:defRPr>
            </a:lvl2pPr>
            <a:lvl3pPr indent="-298450" lvl="2" marL="1371600" algn="l">
              <a:lnSpc>
                <a:spcPct val="115000"/>
              </a:lnSpc>
              <a:spcBef>
                <a:spcPts val="0"/>
              </a:spcBef>
              <a:spcAft>
                <a:spcPts val="0"/>
              </a:spcAft>
              <a:buClr>
                <a:srgbClr val="FFFFFF"/>
              </a:buClr>
              <a:buSzPts val="1100"/>
              <a:buChar char="■"/>
              <a:defRPr sz="1400">
                <a:solidFill>
                  <a:srgbClr val="FFFFFF"/>
                </a:solidFill>
              </a:defRPr>
            </a:lvl3pPr>
            <a:lvl4pPr indent="-298450" lvl="3" marL="1828800" algn="l">
              <a:lnSpc>
                <a:spcPct val="115000"/>
              </a:lnSpc>
              <a:spcBef>
                <a:spcPts val="0"/>
              </a:spcBef>
              <a:spcAft>
                <a:spcPts val="0"/>
              </a:spcAft>
              <a:buClr>
                <a:srgbClr val="FFFFFF"/>
              </a:buClr>
              <a:buSzPts val="1100"/>
              <a:buChar char="●"/>
              <a:defRPr sz="1400">
                <a:solidFill>
                  <a:srgbClr val="FFFFFF"/>
                </a:solidFill>
              </a:defRPr>
            </a:lvl4pPr>
            <a:lvl5pPr indent="-298450" lvl="4" marL="2286000" algn="l">
              <a:lnSpc>
                <a:spcPct val="115000"/>
              </a:lnSpc>
              <a:spcBef>
                <a:spcPts val="0"/>
              </a:spcBef>
              <a:spcAft>
                <a:spcPts val="0"/>
              </a:spcAft>
              <a:buClr>
                <a:srgbClr val="FFFFFF"/>
              </a:buClr>
              <a:buSzPts val="1100"/>
              <a:buChar char="○"/>
              <a:defRPr sz="1400">
                <a:solidFill>
                  <a:srgbClr val="FFFFFF"/>
                </a:solidFill>
              </a:defRPr>
            </a:lvl5pPr>
            <a:lvl6pPr indent="-298450" lvl="5" marL="2743200" algn="l">
              <a:lnSpc>
                <a:spcPct val="115000"/>
              </a:lnSpc>
              <a:spcBef>
                <a:spcPts val="0"/>
              </a:spcBef>
              <a:spcAft>
                <a:spcPts val="0"/>
              </a:spcAft>
              <a:buClr>
                <a:srgbClr val="FFFFFF"/>
              </a:buClr>
              <a:buSzPts val="1100"/>
              <a:buChar char="■"/>
              <a:defRPr sz="1400">
                <a:solidFill>
                  <a:srgbClr val="FFFFFF"/>
                </a:solidFill>
              </a:defRPr>
            </a:lvl6pPr>
            <a:lvl7pPr indent="-298450" lvl="6" marL="3200400" algn="l">
              <a:lnSpc>
                <a:spcPct val="115000"/>
              </a:lnSpc>
              <a:spcBef>
                <a:spcPts val="0"/>
              </a:spcBef>
              <a:spcAft>
                <a:spcPts val="0"/>
              </a:spcAft>
              <a:buClr>
                <a:srgbClr val="FFFFFF"/>
              </a:buClr>
              <a:buSzPts val="1100"/>
              <a:buChar char="●"/>
              <a:defRPr sz="1400">
                <a:solidFill>
                  <a:srgbClr val="FFFFFF"/>
                </a:solidFill>
              </a:defRPr>
            </a:lvl7pPr>
            <a:lvl8pPr indent="-298450" lvl="7" marL="3657600" algn="l">
              <a:lnSpc>
                <a:spcPct val="115000"/>
              </a:lnSpc>
              <a:spcBef>
                <a:spcPts val="0"/>
              </a:spcBef>
              <a:spcAft>
                <a:spcPts val="0"/>
              </a:spcAft>
              <a:buClr>
                <a:srgbClr val="FFFFFF"/>
              </a:buClr>
              <a:buSzPts val="1100"/>
              <a:buChar char="○"/>
              <a:defRPr sz="1400">
                <a:solidFill>
                  <a:srgbClr val="FFFFFF"/>
                </a:solidFill>
              </a:defRPr>
            </a:lvl8pPr>
            <a:lvl9pPr indent="-298450" lvl="8" marL="4114800" algn="l">
              <a:lnSpc>
                <a:spcPct val="115000"/>
              </a:lnSpc>
              <a:spcBef>
                <a:spcPts val="0"/>
              </a:spcBef>
              <a:spcAft>
                <a:spcPts val="0"/>
              </a:spcAft>
              <a:buClr>
                <a:srgbClr val="FFFFFF"/>
              </a:buClr>
              <a:buSzPts val="1100"/>
              <a:buChar char="■"/>
              <a:defRPr sz="1400">
                <a:solidFill>
                  <a:srgbClr val="FFFFFF"/>
                </a:solidFill>
              </a:defRPr>
            </a:lvl9pPr>
          </a:lstStyle>
          <a:p/>
        </p:txBody>
      </p:sp>
      <p:sp>
        <p:nvSpPr>
          <p:cNvPr id="135" name="Google Shape;135;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Music Interface Movement System</a:t>
            </a:r>
            <a:endParaRPr/>
          </a:p>
          <a:p>
            <a:pPr indent="0" lvl="0" marL="0" rtl="0" algn="l">
              <a:spcBef>
                <a:spcPts val="0"/>
              </a:spcBef>
              <a:spcAft>
                <a:spcPts val="0"/>
              </a:spcAft>
              <a:buNone/>
            </a:pPr>
            <a:r>
              <a:rPr lang="en"/>
              <a:t>(MIMS)</a:t>
            </a:r>
            <a:endParaRPr/>
          </a:p>
        </p:txBody>
      </p:sp>
      <p:sp>
        <p:nvSpPr>
          <p:cNvPr id="141" name="Google Shape;141;p14"/>
          <p:cNvSpPr txBox="1"/>
          <p:nvPr>
            <p:ph idx="1" type="subTitle"/>
          </p:nvPr>
        </p:nvSpPr>
        <p:spPr>
          <a:xfrm>
            <a:off x="394650" y="3891600"/>
            <a:ext cx="8354700" cy="5061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1600"/>
              <a:t>ECE 411 T</a:t>
            </a:r>
            <a:r>
              <a:rPr lang="en" sz="1600"/>
              <a:t>eam # 5</a:t>
            </a:r>
            <a:endParaRPr sz="1600"/>
          </a:p>
          <a:p>
            <a:pPr indent="0" lvl="0" marL="0" rtl="0" algn="ctr">
              <a:lnSpc>
                <a:spcPct val="80000"/>
              </a:lnSpc>
              <a:spcBef>
                <a:spcPts val="0"/>
              </a:spcBef>
              <a:spcAft>
                <a:spcPts val="0"/>
              </a:spcAft>
              <a:buNone/>
            </a:pPr>
            <a:r>
              <a:t/>
            </a:r>
            <a:endParaRPr sz="1600"/>
          </a:p>
          <a:p>
            <a:pPr indent="0" lvl="0" marL="0" rtl="0" algn="ctr">
              <a:lnSpc>
                <a:spcPct val="80000"/>
              </a:lnSpc>
              <a:spcBef>
                <a:spcPts val="0"/>
              </a:spcBef>
              <a:spcAft>
                <a:spcPts val="0"/>
              </a:spcAft>
              <a:buNone/>
            </a:pPr>
            <a:r>
              <a:rPr lang="en" sz="1600"/>
              <a:t>B</a:t>
            </a:r>
            <a:r>
              <a:rPr lang="en" sz="1600"/>
              <a:t>ill Green, Nicholas Porter, Shutong Li, Wenyu Bi</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ctrTitle"/>
          </p:nvPr>
        </p:nvSpPr>
        <p:spPr>
          <a:xfrm>
            <a:off x="362000" y="384250"/>
            <a:ext cx="2101800" cy="849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Design</a:t>
            </a:r>
            <a:endParaRPr/>
          </a:p>
        </p:txBody>
      </p:sp>
      <p:pic>
        <p:nvPicPr>
          <p:cNvPr id="218" name="Google Shape;218;p23"/>
          <p:cNvPicPr preferRelativeResize="0"/>
          <p:nvPr/>
        </p:nvPicPr>
        <p:blipFill>
          <a:blip r:embed="rId3">
            <a:alphaModFix/>
          </a:blip>
          <a:stretch>
            <a:fillRect/>
          </a:stretch>
        </p:blipFill>
        <p:spPr>
          <a:xfrm>
            <a:off x="3889266" y="384250"/>
            <a:ext cx="5088235" cy="4085775"/>
          </a:xfrm>
          <a:prstGeom prst="rect">
            <a:avLst/>
          </a:prstGeom>
          <a:noFill/>
          <a:ln>
            <a:noFill/>
          </a:ln>
        </p:spPr>
      </p:pic>
      <p:sp>
        <p:nvSpPr>
          <p:cNvPr id="219" name="Google Shape;219;p23"/>
          <p:cNvSpPr txBox="1"/>
          <p:nvPr/>
        </p:nvSpPr>
        <p:spPr>
          <a:xfrm>
            <a:off x="1443125" y="1818325"/>
            <a:ext cx="21018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Piezo sensor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Flex sensor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Accelerometer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ADC</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Teensy 3.2</a:t>
            </a:r>
            <a:endParaRPr>
              <a:solidFill>
                <a:schemeClr val="lt1"/>
              </a:solidFill>
              <a:latin typeface="Lato"/>
              <a:ea typeface="Lato"/>
              <a:cs typeface="Lato"/>
              <a:sym typeface="Lato"/>
            </a:endParaRPr>
          </a:p>
        </p:txBody>
      </p:sp>
      <p:sp>
        <p:nvSpPr>
          <p:cNvPr id="220" name="Google Shape;220;p23"/>
          <p:cNvSpPr txBox="1"/>
          <p:nvPr/>
        </p:nvSpPr>
        <p:spPr>
          <a:xfrm>
            <a:off x="5294538" y="4527100"/>
            <a:ext cx="256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L1 Diagram</a:t>
            </a:r>
            <a:endParaRPr>
              <a:solidFill>
                <a:schemeClr val="l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ctrTitle"/>
          </p:nvPr>
        </p:nvSpPr>
        <p:spPr>
          <a:xfrm>
            <a:off x="204100" y="215050"/>
            <a:ext cx="2593500" cy="714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Design</a:t>
            </a:r>
            <a:endParaRPr/>
          </a:p>
        </p:txBody>
      </p:sp>
      <p:sp>
        <p:nvSpPr>
          <p:cNvPr id="226" name="Google Shape;226;p24"/>
          <p:cNvSpPr txBox="1"/>
          <p:nvPr>
            <p:ph idx="1" type="body"/>
          </p:nvPr>
        </p:nvSpPr>
        <p:spPr>
          <a:xfrm>
            <a:off x="1241800" y="1316275"/>
            <a:ext cx="3915000" cy="3297600"/>
          </a:xfrm>
          <a:prstGeom prst="rect">
            <a:avLst/>
          </a:prstGeom>
        </p:spPr>
        <p:txBody>
          <a:bodyPr anchorCtr="0" anchor="t" bIns="91425" lIns="91425" spcFirstLastPara="1" rIns="91425" wrap="square" tIns="91425">
            <a:normAutofit/>
          </a:bodyPr>
          <a:lstStyle/>
          <a:p>
            <a:pPr indent="0" lvl="0" marL="457200" rtl="0" algn="l">
              <a:spcBef>
                <a:spcPts val="0"/>
              </a:spcBef>
              <a:spcAft>
                <a:spcPts val="1600"/>
              </a:spcAft>
              <a:buNone/>
            </a:pPr>
            <a:r>
              <a:t/>
            </a:r>
            <a:endParaRPr/>
          </a:p>
        </p:txBody>
      </p:sp>
      <p:pic>
        <p:nvPicPr>
          <p:cNvPr id="227" name="Google Shape;227;p24"/>
          <p:cNvPicPr preferRelativeResize="0"/>
          <p:nvPr/>
        </p:nvPicPr>
        <p:blipFill>
          <a:blip r:embed="rId3">
            <a:alphaModFix/>
          </a:blip>
          <a:stretch>
            <a:fillRect/>
          </a:stretch>
        </p:blipFill>
        <p:spPr>
          <a:xfrm>
            <a:off x="1718754" y="53088"/>
            <a:ext cx="7124644" cy="5037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ctrTitle"/>
          </p:nvPr>
        </p:nvSpPr>
        <p:spPr>
          <a:xfrm>
            <a:off x="395850" y="350425"/>
            <a:ext cx="3642300" cy="725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Implementation</a:t>
            </a:r>
            <a:endParaRPr/>
          </a:p>
        </p:txBody>
      </p:sp>
      <p:sp>
        <p:nvSpPr>
          <p:cNvPr id="233" name="Google Shape;233;p25"/>
          <p:cNvSpPr txBox="1"/>
          <p:nvPr>
            <p:ph idx="1" type="body"/>
          </p:nvPr>
        </p:nvSpPr>
        <p:spPr>
          <a:xfrm>
            <a:off x="1106450" y="1459325"/>
            <a:ext cx="4138800" cy="2718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2 hand mounted devices</a:t>
            </a:r>
            <a:endParaRPr/>
          </a:p>
          <a:p>
            <a:pPr indent="-298450" lvl="1" marL="914400" rtl="0" algn="l">
              <a:spcBef>
                <a:spcPts val="0"/>
              </a:spcBef>
              <a:spcAft>
                <a:spcPts val="0"/>
              </a:spcAft>
              <a:buSzPts val="1100"/>
              <a:buChar char="○"/>
            </a:pPr>
            <a:r>
              <a:rPr lang="en"/>
              <a:t>6 piezo sensors on one arm</a:t>
            </a:r>
            <a:endParaRPr/>
          </a:p>
          <a:p>
            <a:pPr indent="-298450" lvl="1" marL="914400" rtl="0" algn="l">
              <a:spcBef>
                <a:spcPts val="0"/>
              </a:spcBef>
              <a:spcAft>
                <a:spcPts val="0"/>
              </a:spcAft>
              <a:buSzPts val="1100"/>
              <a:buChar char="○"/>
            </a:pPr>
            <a:r>
              <a:rPr lang="en"/>
              <a:t>2 flex sensors on each hand (4 total)</a:t>
            </a:r>
            <a:endParaRPr/>
          </a:p>
          <a:p>
            <a:pPr indent="-298450" lvl="1" marL="914400" rtl="0" algn="l">
              <a:spcBef>
                <a:spcPts val="0"/>
              </a:spcBef>
              <a:spcAft>
                <a:spcPts val="0"/>
              </a:spcAft>
              <a:buSzPts val="1100"/>
              <a:buChar char="○"/>
            </a:pPr>
            <a:r>
              <a:rPr lang="en"/>
              <a:t>1 accelerometer on each hand (2 total)</a:t>
            </a:r>
            <a:endParaRPr/>
          </a:p>
          <a:p>
            <a:pPr indent="-330200" lvl="0" marL="457200" rtl="0" algn="l">
              <a:spcBef>
                <a:spcPts val="0"/>
              </a:spcBef>
              <a:spcAft>
                <a:spcPts val="0"/>
              </a:spcAft>
              <a:buSzPts val="1600"/>
              <a:buChar char="●"/>
            </a:pPr>
            <a:r>
              <a:rPr lang="en"/>
              <a:t>Each hand device connected to the MCU via SPI and power lines</a:t>
            </a:r>
            <a:endParaRPr/>
          </a:p>
        </p:txBody>
      </p:sp>
      <p:sp>
        <p:nvSpPr>
          <p:cNvPr id="234" name="Google Shape;234;p25"/>
          <p:cNvSpPr txBox="1"/>
          <p:nvPr/>
        </p:nvSpPr>
        <p:spPr>
          <a:xfrm>
            <a:off x="6034775" y="1275325"/>
            <a:ext cx="19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Pic of Left hand device</a:t>
            </a:r>
            <a:endParaRPr>
              <a:solidFill>
                <a:schemeClr val="lt1"/>
              </a:solidFill>
              <a:latin typeface="Lato"/>
              <a:ea typeface="Lato"/>
              <a:cs typeface="Lato"/>
              <a:sym typeface="Lato"/>
            </a:endParaRPr>
          </a:p>
        </p:txBody>
      </p:sp>
      <p:pic>
        <p:nvPicPr>
          <p:cNvPr id="235" name="Google Shape;235;p25"/>
          <p:cNvPicPr preferRelativeResize="0"/>
          <p:nvPr/>
        </p:nvPicPr>
        <p:blipFill rotWithShape="1">
          <a:blip r:embed="rId3">
            <a:alphaModFix/>
          </a:blip>
          <a:srcRect b="12489" l="0" r="0" t="10320"/>
          <a:stretch/>
        </p:blipFill>
        <p:spPr>
          <a:xfrm>
            <a:off x="5900675" y="530875"/>
            <a:ext cx="2373351" cy="3970427"/>
          </a:xfrm>
          <a:prstGeom prst="rect">
            <a:avLst/>
          </a:prstGeom>
          <a:noFill/>
          <a:ln>
            <a:noFill/>
          </a:ln>
        </p:spPr>
      </p:pic>
      <p:pic>
        <p:nvPicPr>
          <p:cNvPr id="236" name="Google Shape;236;p25"/>
          <p:cNvPicPr preferRelativeResize="0"/>
          <p:nvPr/>
        </p:nvPicPr>
        <p:blipFill>
          <a:blip r:embed="rId4">
            <a:alphaModFix/>
          </a:blip>
          <a:stretch>
            <a:fillRect/>
          </a:stretch>
        </p:blipFill>
        <p:spPr>
          <a:xfrm rot="5400000">
            <a:off x="4944586" y="909023"/>
            <a:ext cx="4285527" cy="3214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ctrTitle"/>
          </p:nvPr>
        </p:nvSpPr>
        <p:spPr>
          <a:xfrm>
            <a:off x="666550" y="474500"/>
            <a:ext cx="3653700" cy="646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Implementation</a:t>
            </a:r>
            <a:endParaRPr/>
          </a:p>
        </p:txBody>
      </p:sp>
      <p:sp>
        <p:nvSpPr>
          <p:cNvPr id="242" name="Google Shape;242;p26"/>
          <p:cNvSpPr txBox="1"/>
          <p:nvPr>
            <p:ph idx="1" type="body"/>
          </p:nvPr>
        </p:nvSpPr>
        <p:spPr>
          <a:xfrm>
            <a:off x="1884750" y="3352025"/>
            <a:ext cx="6947700" cy="12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Total cost of a single device (including casing): $140.11</a:t>
            </a:r>
            <a:endParaRPr/>
          </a:p>
          <a:p>
            <a:pPr indent="0" lvl="0" marL="0" rtl="0" algn="l">
              <a:spcBef>
                <a:spcPts val="1600"/>
              </a:spcBef>
              <a:spcAft>
                <a:spcPts val="1600"/>
              </a:spcAft>
              <a:buNone/>
            </a:pPr>
            <a:r>
              <a:rPr lang="en"/>
              <a:t>Some parts used in prototyping were reused for the final device.</a:t>
            </a:r>
            <a:endParaRPr/>
          </a:p>
        </p:txBody>
      </p:sp>
      <p:pic>
        <p:nvPicPr>
          <p:cNvPr id="243" name="Google Shape;243;p26"/>
          <p:cNvPicPr preferRelativeResize="0"/>
          <p:nvPr/>
        </p:nvPicPr>
        <p:blipFill>
          <a:blip r:embed="rId3">
            <a:alphaModFix/>
          </a:blip>
          <a:stretch>
            <a:fillRect/>
          </a:stretch>
        </p:blipFill>
        <p:spPr>
          <a:xfrm>
            <a:off x="1229800" y="1120701"/>
            <a:ext cx="7602650" cy="2231325"/>
          </a:xfrm>
          <a:prstGeom prst="rect">
            <a:avLst/>
          </a:prstGeom>
          <a:noFill/>
          <a:ln>
            <a:noFill/>
          </a:ln>
        </p:spPr>
      </p:pic>
      <p:sp>
        <p:nvSpPr>
          <p:cNvPr id="244" name="Google Shape;244;p26"/>
          <p:cNvSpPr txBox="1"/>
          <p:nvPr/>
        </p:nvSpPr>
        <p:spPr>
          <a:xfrm>
            <a:off x="6192700" y="720500"/>
            <a:ext cx="15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BOM segment</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type="ctrTitle"/>
          </p:nvPr>
        </p:nvSpPr>
        <p:spPr>
          <a:xfrm>
            <a:off x="813200" y="305250"/>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Testing</a:t>
            </a:r>
            <a:endParaRPr/>
          </a:p>
        </p:txBody>
      </p:sp>
      <p:sp>
        <p:nvSpPr>
          <p:cNvPr id="250" name="Google Shape;250;p27"/>
          <p:cNvSpPr txBox="1"/>
          <p:nvPr>
            <p:ph idx="1" type="body"/>
          </p:nvPr>
        </p:nvSpPr>
        <p:spPr>
          <a:xfrm>
            <a:off x="1896025" y="1301250"/>
            <a:ext cx="69477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basic tests:</a:t>
            </a:r>
            <a:endParaRPr/>
          </a:p>
          <a:p>
            <a:pPr indent="-330200" lvl="0" marL="457200" rtl="0" algn="l">
              <a:spcBef>
                <a:spcPts val="1600"/>
              </a:spcBef>
              <a:spcAft>
                <a:spcPts val="0"/>
              </a:spcAft>
              <a:buSzPts val="1600"/>
              <a:buChar char="●"/>
            </a:pPr>
            <a:r>
              <a:rPr lang="en"/>
              <a:t>Unit Test 1:</a:t>
            </a:r>
            <a:endParaRPr/>
          </a:p>
          <a:p>
            <a:pPr indent="-298450" lvl="1" marL="914400" rtl="0" algn="l">
              <a:spcBef>
                <a:spcPts val="0"/>
              </a:spcBef>
              <a:spcAft>
                <a:spcPts val="0"/>
              </a:spcAft>
              <a:buSzPts val="1100"/>
              <a:buChar char="○"/>
            </a:pPr>
            <a:r>
              <a:rPr lang="en"/>
              <a:t>Full PCB continuity test</a:t>
            </a:r>
            <a:endParaRPr/>
          </a:p>
          <a:p>
            <a:pPr indent="-330200" lvl="0" marL="457200" rtl="0" algn="l">
              <a:spcBef>
                <a:spcPts val="0"/>
              </a:spcBef>
              <a:spcAft>
                <a:spcPts val="0"/>
              </a:spcAft>
              <a:buSzPts val="1600"/>
              <a:buChar char="●"/>
            </a:pPr>
            <a:r>
              <a:rPr lang="en"/>
              <a:t>Unit Test 2:</a:t>
            </a:r>
            <a:endParaRPr/>
          </a:p>
          <a:p>
            <a:pPr indent="-298450" lvl="1" marL="914400" rtl="0" algn="l">
              <a:spcBef>
                <a:spcPts val="0"/>
              </a:spcBef>
              <a:spcAft>
                <a:spcPts val="0"/>
              </a:spcAft>
              <a:buSzPts val="1100"/>
              <a:buChar char="○"/>
            </a:pPr>
            <a:r>
              <a:rPr lang="en"/>
              <a:t>Test for valid voltages on analog sensor inputs</a:t>
            </a:r>
            <a:endParaRPr/>
          </a:p>
          <a:p>
            <a:pPr indent="-330200" lvl="0" marL="457200" rtl="0" algn="l">
              <a:spcBef>
                <a:spcPts val="0"/>
              </a:spcBef>
              <a:spcAft>
                <a:spcPts val="0"/>
              </a:spcAft>
              <a:buSzPts val="1600"/>
              <a:buChar char="●"/>
            </a:pPr>
            <a:r>
              <a:rPr lang="en"/>
              <a:t>Integration Test:</a:t>
            </a:r>
            <a:endParaRPr/>
          </a:p>
          <a:p>
            <a:pPr indent="-298450" lvl="1" marL="914400" rtl="0" algn="l">
              <a:spcBef>
                <a:spcPts val="0"/>
              </a:spcBef>
              <a:spcAft>
                <a:spcPts val="0"/>
              </a:spcAft>
              <a:buSzPts val="1100"/>
              <a:buChar char="○"/>
            </a:pPr>
            <a:r>
              <a:rPr lang="en"/>
              <a:t>Test that the device plugged in to the computer is sending valid MIDI messages for each sensor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ctrTitle"/>
          </p:nvPr>
        </p:nvSpPr>
        <p:spPr>
          <a:xfrm>
            <a:off x="249200" y="519600"/>
            <a:ext cx="4454700" cy="759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Testing: continued</a:t>
            </a:r>
            <a:endParaRPr/>
          </a:p>
        </p:txBody>
      </p:sp>
      <p:sp>
        <p:nvSpPr>
          <p:cNvPr id="256" name="Google Shape;256;p28"/>
          <p:cNvSpPr txBox="1"/>
          <p:nvPr>
            <p:ph idx="1" type="body"/>
          </p:nvPr>
        </p:nvSpPr>
        <p:spPr>
          <a:xfrm>
            <a:off x="1896025" y="1636275"/>
            <a:ext cx="3924600" cy="24816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Tested piezo output with high freq. scope to ensure that impulse voltage wouldn’t blast MCU</a:t>
            </a:r>
            <a:endParaRPr/>
          </a:p>
          <a:p>
            <a:pPr indent="-330200" lvl="0" marL="457200" rtl="0" algn="l">
              <a:spcBef>
                <a:spcPts val="0"/>
              </a:spcBef>
              <a:spcAft>
                <a:spcPts val="0"/>
              </a:spcAft>
              <a:buSzPts val="1600"/>
              <a:buChar char="●"/>
            </a:pPr>
            <a:r>
              <a:rPr lang="en"/>
              <a:t>Adjusted impedances on SPI inputs</a:t>
            </a:r>
            <a:endParaRPr/>
          </a:p>
          <a:p>
            <a:pPr indent="-330200" lvl="0" marL="457200" rtl="0" algn="l">
              <a:spcBef>
                <a:spcPts val="0"/>
              </a:spcBef>
              <a:spcAft>
                <a:spcPts val="0"/>
              </a:spcAft>
              <a:buSzPts val="1600"/>
              <a:buChar char="●"/>
            </a:pPr>
            <a:r>
              <a:rPr lang="en"/>
              <a:t>Workarounds for various PCB flaws</a:t>
            </a:r>
            <a:endParaRPr/>
          </a:p>
          <a:p>
            <a:pPr indent="0" lvl="0" marL="457200" rtl="0" algn="l">
              <a:spcBef>
                <a:spcPts val="1600"/>
              </a:spcBef>
              <a:spcAft>
                <a:spcPts val="1600"/>
              </a:spcAft>
              <a:buNone/>
            </a:pPr>
            <a:r>
              <a:t/>
            </a:r>
            <a:endParaRPr/>
          </a:p>
        </p:txBody>
      </p:sp>
      <p:pic>
        <p:nvPicPr>
          <p:cNvPr id="257" name="Google Shape;257;p28"/>
          <p:cNvPicPr preferRelativeResize="0"/>
          <p:nvPr/>
        </p:nvPicPr>
        <p:blipFill rotWithShape="1">
          <a:blip r:embed="rId3">
            <a:alphaModFix/>
          </a:blip>
          <a:srcRect b="18621" l="19695" r="10710" t="9227"/>
          <a:stretch/>
        </p:blipFill>
        <p:spPr>
          <a:xfrm>
            <a:off x="6057350" y="519600"/>
            <a:ext cx="2684552" cy="37110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9"/>
          <p:cNvSpPr txBox="1"/>
          <p:nvPr>
            <p:ph type="ctrTitle"/>
          </p:nvPr>
        </p:nvSpPr>
        <p:spPr>
          <a:xfrm>
            <a:off x="407125" y="418100"/>
            <a:ext cx="6947700" cy="669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63" name="Google Shape;263;p29"/>
          <p:cNvSpPr txBox="1"/>
          <p:nvPr>
            <p:ph idx="1" type="body"/>
          </p:nvPr>
        </p:nvSpPr>
        <p:spPr>
          <a:xfrm>
            <a:off x="1997550" y="834750"/>
            <a:ext cx="6947700" cy="34740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Clr>
                <a:schemeClr val="lt1"/>
              </a:buClr>
              <a:buSzPts val="1600"/>
              <a:buChar char="●"/>
            </a:pPr>
            <a:r>
              <a:rPr lang="en">
                <a:solidFill>
                  <a:schemeClr val="lt1"/>
                </a:solidFill>
              </a:rPr>
              <a:t>Must be wearable</a:t>
            </a:r>
            <a:endParaRPr>
              <a:solidFill>
                <a:schemeClr val="lt1"/>
              </a:solidFill>
            </a:endParaRPr>
          </a:p>
          <a:p>
            <a:pPr indent="-330200" lvl="0" marL="457200" rtl="0" algn="l">
              <a:spcBef>
                <a:spcPts val="0"/>
              </a:spcBef>
              <a:spcAft>
                <a:spcPts val="0"/>
              </a:spcAft>
              <a:buClr>
                <a:schemeClr val="lt1"/>
              </a:buClr>
              <a:buSzPts val="1600"/>
              <a:buChar char="●"/>
            </a:pPr>
            <a:r>
              <a:rPr lang="en">
                <a:solidFill>
                  <a:schemeClr val="lt1"/>
                </a:solidFill>
              </a:rPr>
              <a:t>Must translate hand movements to MIDI events</a:t>
            </a:r>
            <a:endParaRPr>
              <a:solidFill>
                <a:schemeClr val="lt1"/>
              </a:solidFill>
            </a:endParaRPr>
          </a:p>
          <a:p>
            <a:pPr indent="-330200" lvl="0" marL="457200" rtl="0" algn="l">
              <a:spcBef>
                <a:spcPts val="0"/>
              </a:spcBef>
              <a:spcAft>
                <a:spcPts val="0"/>
              </a:spcAft>
              <a:buClr>
                <a:schemeClr val="lt1"/>
              </a:buClr>
              <a:buSzPts val="1600"/>
              <a:buChar char="●"/>
            </a:pPr>
            <a:r>
              <a:rPr lang="en" strike="sngStrike">
                <a:solidFill>
                  <a:schemeClr val="lt1"/>
                </a:solidFill>
              </a:rPr>
              <a:t>should be able to emulate tremolo and/or vibrato effects using hand movements</a:t>
            </a:r>
            <a:endParaRPr strike="sngStrike">
              <a:solidFill>
                <a:schemeClr val="lt1"/>
              </a:solidFill>
            </a:endParaRPr>
          </a:p>
          <a:p>
            <a:pPr indent="-330200" lvl="0" marL="457200" rtl="0" algn="l">
              <a:spcBef>
                <a:spcPts val="0"/>
              </a:spcBef>
              <a:spcAft>
                <a:spcPts val="0"/>
              </a:spcAft>
              <a:buClr>
                <a:schemeClr val="lt1"/>
              </a:buClr>
              <a:buSzPts val="1600"/>
              <a:buChar char="●"/>
            </a:pPr>
            <a:r>
              <a:rPr lang="en">
                <a:solidFill>
                  <a:schemeClr val="lt1"/>
                </a:solidFill>
              </a:rPr>
              <a:t>Should be able to play notes like an instrument while using the other hand for effects</a:t>
            </a:r>
            <a:endParaRPr>
              <a:solidFill>
                <a:schemeClr val="lt1"/>
              </a:solidFill>
            </a:endParaRPr>
          </a:p>
          <a:p>
            <a:pPr indent="-330200" lvl="0" marL="457200" rtl="0" algn="l">
              <a:spcBef>
                <a:spcPts val="0"/>
              </a:spcBef>
              <a:spcAft>
                <a:spcPts val="0"/>
              </a:spcAft>
              <a:buClr>
                <a:schemeClr val="lt1"/>
              </a:buClr>
              <a:buSzPts val="1600"/>
              <a:buChar char="●"/>
            </a:pPr>
            <a:r>
              <a:rPr lang="en">
                <a:solidFill>
                  <a:schemeClr val="lt1"/>
                </a:solidFill>
              </a:rPr>
              <a:t>Must connect to a computer via USB, should be powered by USB</a:t>
            </a:r>
            <a:endParaRPr>
              <a:solidFill>
                <a:schemeClr val="lt1"/>
              </a:solidFill>
            </a:endParaRPr>
          </a:p>
          <a:p>
            <a:pPr indent="-330200" lvl="0" marL="457200" rtl="0" algn="l">
              <a:spcBef>
                <a:spcPts val="0"/>
              </a:spcBef>
              <a:spcAft>
                <a:spcPts val="0"/>
              </a:spcAft>
              <a:buClr>
                <a:schemeClr val="lt1"/>
              </a:buClr>
              <a:buSzPts val="1600"/>
              <a:buChar char="●"/>
            </a:pPr>
            <a:r>
              <a:rPr lang="en">
                <a:solidFill>
                  <a:schemeClr val="lt1"/>
                </a:solidFill>
              </a:rPr>
              <a:t>Must use at least 3 different types of sensors</a:t>
            </a:r>
            <a:endParaRPr>
              <a:solidFill>
                <a:schemeClr val="lt1"/>
              </a:solidFill>
            </a:endParaRPr>
          </a:p>
          <a:p>
            <a:pPr indent="-330200" lvl="0" marL="457200" rtl="0" algn="l">
              <a:spcBef>
                <a:spcPts val="0"/>
              </a:spcBef>
              <a:spcAft>
                <a:spcPts val="0"/>
              </a:spcAft>
              <a:buClr>
                <a:schemeClr val="lt1"/>
              </a:buClr>
              <a:buSzPts val="1600"/>
              <a:buChar char="●"/>
            </a:pPr>
            <a:r>
              <a:rPr lang="en">
                <a:solidFill>
                  <a:schemeClr val="lt1"/>
                </a:solidFill>
              </a:rPr>
              <a:t>Must translate digital and analog inputs into MIDI</a:t>
            </a:r>
            <a:endParaRPr>
              <a:solidFill>
                <a:schemeClr val="lt1"/>
              </a:solidFill>
            </a:endParaRPr>
          </a:p>
          <a:p>
            <a:pPr indent="-330200" lvl="0" marL="457200" rtl="0" algn="l">
              <a:spcBef>
                <a:spcPts val="0"/>
              </a:spcBef>
              <a:spcAft>
                <a:spcPts val="0"/>
              </a:spcAft>
              <a:buClr>
                <a:schemeClr val="lt1"/>
              </a:buClr>
              <a:buSzPts val="1600"/>
              <a:buChar char="●"/>
            </a:pPr>
            <a:r>
              <a:rPr lang="en">
                <a:solidFill>
                  <a:schemeClr val="lt1"/>
                </a:solidFill>
              </a:rPr>
              <a:t>Must be compatible with existing MIDI software to appear as a MIDI instrument on an external computer</a:t>
            </a:r>
            <a:endParaRPr>
              <a:solidFill>
                <a:schemeClr val="lt1"/>
              </a:solidFill>
            </a:endParaRPr>
          </a:p>
          <a:p>
            <a:pPr indent="-330200" lvl="0" marL="457200" rtl="0" algn="l">
              <a:spcBef>
                <a:spcPts val="0"/>
              </a:spcBef>
              <a:spcAft>
                <a:spcPts val="0"/>
              </a:spcAft>
              <a:buClr>
                <a:schemeClr val="lt1"/>
              </a:buClr>
              <a:buSzPts val="1600"/>
              <a:buChar char="●"/>
            </a:pPr>
            <a:r>
              <a:rPr lang="en" strike="sngStrike">
                <a:solidFill>
                  <a:schemeClr val="lt1"/>
                </a:solidFill>
              </a:rPr>
              <a:t>Should have LEDs that may activate in response to individual sensor input</a:t>
            </a:r>
            <a:endParaRPr strike="sngStrike"/>
          </a:p>
        </p:txBody>
      </p:sp>
      <p:sp>
        <p:nvSpPr>
          <p:cNvPr id="264" name="Google Shape;264;p29"/>
          <p:cNvSpPr txBox="1"/>
          <p:nvPr/>
        </p:nvSpPr>
        <p:spPr>
          <a:xfrm>
            <a:off x="1725975" y="4309550"/>
            <a:ext cx="6497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All “musts” achieved. Some “shoulds” not achieved.</a:t>
            </a:r>
            <a:endParaRPr sz="18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type="ctrTitle"/>
          </p:nvPr>
        </p:nvSpPr>
        <p:spPr>
          <a:xfrm>
            <a:off x="339450" y="372950"/>
            <a:ext cx="2469300" cy="73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70" name="Google Shape;270;p30"/>
          <p:cNvSpPr txBox="1"/>
          <p:nvPr>
            <p:ph idx="1" type="body"/>
          </p:nvPr>
        </p:nvSpPr>
        <p:spPr>
          <a:xfrm>
            <a:off x="1726850" y="1109450"/>
            <a:ext cx="6947700" cy="27432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a:t>Teensy plugs into a computer via USB and is instantly recognized as a MIDI instrument.</a:t>
            </a:r>
            <a:endParaRPr/>
          </a:p>
          <a:p>
            <a:pPr indent="-330200" lvl="0" marL="457200" rtl="0" algn="l">
              <a:spcBef>
                <a:spcPts val="0"/>
              </a:spcBef>
              <a:spcAft>
                <a:spcPts val="0"/>
              </a:spcAft>
              <a:buSzPts val="1600"/>
              <a:buChar char="●"/>
            </a:pPr>
            <a:r>
              <a:rPr lang="en"/>
              <a:t>6 piezos</a:t>
            </a:r>
            <a:endParaRPr/>
          </a:p>
          <a:p>
            <a:pPr indent="-298450" lvl="1" marL="914400" rtl="0" algn="l">
              <a:spcBef>
                <a:spcPts val="0"/>
              </a:spcBef>
              <a:spcAft>
                <a:spcPts val="0"/>
              </a:spcAft>
              <a:buSzPts val="1100"/>
              <a:buChar char="○"/>
            </a:pPr>
            <a:r>
              <a:rPr lang="en"/>
              <a:t>Each plays a different sound on a single digital drum instrument</a:t>
            </a:r>
            <a:endParaRPr/>
          </a:p>
          <a:p>
            <a:pPr indent="-298450" lvl="1" marL="914400" rtl="0" algn="l">
              <a:spcBef>
                <a:spcPts val="0"/>
              </a:spcBef>
              <a:spcAft>
                <a:spcPts val="0"/>
              </a:spcAft>
              <a:buSzPts val="1100"/>
              <a:buChar char="○"/>
            </a:pPr>
            <a:r>
              <a:rPr lang="en"/>
              <a:t>Intensity of piezo hit translates to volume of drum sound</a:t>
            </a:r>
            <a:endParaRPr/>
          </a:p>
          <a:p>
            <a:pPr indent="-330200" lvl="0" marL="457200" rtl="0" algn="l">
              <a:spcBef>
                <a:spcPts val="0"/>
              </a:spcBef>
              <a:spcAft>
                <a:spcPts val="0"/>
              </a:spcAft>
              <a:buSzPts val="1600"/>
              <a:buChar char="●"/>
            </a:pPr>
            <a:r>
              <a:rPr lang="en"/>
              <a:t>4 flex sensors</a:t>
            </a:r>
            <a:endParaRPr/>
          </a:p>
          <a:p>
            <a:pPr indent="-298450" lvl="1" marL="914400" rtl="0" algn="l">
              <a:spcBef>
                <a:spcPts val="0"/>
              </a:spcBef>
              <a:spcAft>
                <a:spcPts val="0"/>
              </a:spcAft>
              <a:buSzPts val="1100"/>
              <a:buChar char="○"/>
            </a:pPr>
            <a:r>
              <a:rPr lang="en"/>
              <a:t>Each plays a different note on a single digital tone instrument</a:t>
            </a:r>
            <a:endParaRPr/>
          </a:p>
          <a:p>
            <a:pPr indent="-330200" lvl="0" marL="457200" rtl="0" algn="l">
              <a:spcBef>
                <a:spcPts val="0"/>
              </a:spcBef>
              <a:spcAft>
                <a:spcPts val="0"/>
              </a:spcAft>
              <a:buSzPts val="1600"/>
              <a:buChar char="●"/>
            </a:pPr>
            <a:r>
              <a:rPr lang="en"/>
              <a:t>2 accelerometers</a:t>
            </a:r>
            <a:endParaRPr/>
          </a:p>
          <a:p>
            <a:pPr indent="-298450" lvl="1" marL="914400" rtl="0" algn="l">
              <a:spcBef>
                <a:spcPts val="0"/>
              </a:spcBef>
              <a:spcAft>
                <a:spcPts val="0"/>
              </a:spcAft>
              <a:buSzPts val="1100"/>
              <a:buChar char="○"/>
            </a:pPr>
            <a:r>
              <a:rPr lang="en"/>
              <a:t>Left accel. </a:t>
            </a:r>
            <a:r>
              <a:rPr lang="en"/>
              <a:t>c</a:t>
            </a:r>
            <a:r>
              <a:rPr lang="en"/>
              <a:t>ontrols pitch/volume of flex sensor instrument</a:t>
            </a:r>
            <a:endParaRPr/>
          </a:p>
          <a:p>
            <a:pPr indent="-298450" lvl="1" marL="914400" rtl="0" algn="l">
              <a:spcBef>
                <a:spcPts val="0"/>
              </a:spcBef>
              <a:spcAft>
                <a:spcPts val="0"/>
              </a:spcAft>
              <a:buSzPts val="1100"/>
              <a:buChar char="○"/>
            </a:pPr>
            <a:r>
              <a:rPr lang="en"/>
              <a:t>Right accel. </a:t>
            </a:r>
            <a:r>
              <a:rPr lang="en"/>
              <a:t>i</a:t>
            </a:r>
            <a:r>
              <a:rPr lang="en"/>
              <a:t>s left open for future development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ctrTitle"/>
          </p:nvPr>
        </p:nvSpPr>
        <p:spPr>
          <a:xfrm>
            <a:off x="1797600" y="497025"/>
            <a:ext cx="5548800" cy="73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Future</a:t>
            </a:r>
            <a:endParaRPr/>
          </a:p>
        </p:txBody>
      </p:sp>
      <p:sp>
        <p:nvSpPr>
          <p:cNvPr id="276" name="Google Shape;276;p31"/>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This device has a lot of room for improvement.</a:t>
            </a:r>
            <a:endParaRPr/>
          </a:p>
          <a:p>
            <a:pPr indent="-330200" lvl="0" marL="457200" rtl="0" algn="l">
              <a:spcBef>
                <a:spcPts val="1600"/>
              </a:spcBef>
              <a:spcAft>
                <a:spcPts val="0"/>
              </a:spcAft>
              <a:buSzPts val="1600"/>
              <a:buChar char="●"/>
            </a:pPr>
            <a:r>
              <a:rPr lang="en"/>
              <a:t>Software upgrades could expand operation of each sensor</a:t>
            </a:r>
            <a:endParaRPr/>
          </a:p>
          <a:p>
            <a:pPr indent="-330200" lvl="0" marL="457200" rtl="0" algn="l">
              <a:spcBef>
                <a:spcPts val="0"/>
              </a:spcBef>
              <a:spcAft>
                <a:spcPts val="0"/>
              </a:spcAft>
              <a:buSzPts val="1600"/>
              <a:buChar char="●"/>
            </a:pPr>
            <a:r>
              <a:rPr lang="en"/>
              <a:t>Accelerometer can identify unique motions for various operations</a:t>
            </a:r>
            <a:endParaRPr/>
          </a:p>
          <a:p>
            <a:pPr indent="-330200" lvl="0" marL="457200" rtl="0" algn="l">
              <a:spcBef>
                <a:spcPts val="0"/>
              </a:spcBef>
              <a:spcAft>
                <a:spcPts val="0"/>
              </a:spcAft>
              <a:buSzPts val="1600"/>
              <a:buChar char="●"/>
            </a:pPr>
            <a:r>
              <a:rPr lang="en"/>
              <a:t>Room for more flex sensors and piezos</a:t>
            </a:r>
            <a:endParaRPr/>
          </a:p>
          <a:p>
            <a:pPr indent="-330200" lvl="0" marL="457200" rtl="0" algn="l">
              <a:spcBef>
                <a:spcPts val="0"/>
              </a:spcBef>
              <a:spcAft>
                <a:spcPts val="0"/>
              </a:spcAft>
              <a:buSzPts val="1600"/>
              <a:buChar char="●"/>
            </a:pPr>
            <a:r>
              <a:rPr lang="en"/>
              <a:t>Viable market for motion activated musical interfaces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2"/>
          <p:cNvSpPr txBox="1"/>
          <p:nvPr>
            <p:ph type="ctrTitle"/>
          </p:nvPr>
        </p:nvSpPr>
        <p:spPr>
          <a:xfrm>
            <a:off x="1884750" y="711325"/>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Lessons	Learned</a:t>
            </a:r>
            <a:endParaRPr/>
          </a:p>
        </p:txBody>
      </p:sp>
      <p:sp>
        <p:nvSpPr>
          <p:cNvPr id="282" name="Google Shape;282;p32"/>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MIDI is easy</a:t>
            </a:r>
            <a:endParaRPr/>
          </a:p>
          <a:p>
            <a:pPr indent="-330200" lvl="0" marL="457200" rtl="0" algn="l">
              <a:spcBef>
                <a:spcPts val="0"/>
              </a:spcBef>
              <a:spcAft>
                <a:spcPts val="0"/>
              </a:spcAft>
              <a:buSzPts val="1600"/>
              <a:buChar char="●"/>
            </a:pPr>
            <a:r>
              <a:rPr lang="en"/>
              <a:t>SPI and accelerometers are hard</a:t>
            </a:r>
            <a:endParaRPr/>
          </a:p>
          <a:p>
            <a:pPr indent="-330200" lvl="0" marL="457200" rtl="0" algn="l">
              <a:spcBef>
                <a:spcPts val="0"/>
              </a:spcBef>
              <a:spcAft>
                <a:spcPts val="0"/>
              </a:spcAft>
              <a:buSzPts val="1600"/>
              <a:buChar char="●"/>
            </a:pPr>
            <a:r>
              <a:rPr lang="en"/>
              <a:t>PCB design is easy… to mess up</a:t>
            </a:r>
            <a:endParaRPr/>
          </a:p>
          <a:p>
            <a:pPr indent="-330200" lvl="0" marL="457200" rtl="0" algn="l">
              <a:spcBef>
                <a:spcPts val="0"/>
              </a:spcBef>
              <a:spcAft>
                <a:spcPts val="0"/>
              </a:spcAft>
              <a:buSzPts val="1600"/>
              <a:buChar char="●"/>
            </a:pPr>
            <a:r>
              <a:rPr lang="en"/>
              <a:t>always check the obvious things first</a:t>
            </a:r>
            <a:endParaRPr/>
          </a:p>
          <a:p>
            <a:pPr indent="-330200" lvl="0" marL="457200" rtl="0" algn="l">
              <a:spcBef>
                <a:spcPts val="0"/>
              </a:spcBef>
              <a:spcAft>
                <a:spcPts val="0"/>
              </a:spcAft>
              <a:buSzPts val="1600"/>
              <a:buChar char="●"/>
            </a:pPr>
            <a:r>
              <a:rPr lang="en"/>
              <a:t>A hot air rework station will instantly remove all the components from your board, if used properly</a:t>
            </a:r>
            <a:endParaRPr/>
          </a:p>
          <a:p>
            <a:pPr indent="-330200" lvl="0" marL="457200" rtl="0" algn="l">
              <a:spcBef>
                <a:spcPts val="0"/>
              </a:spcBef>
              <a:spcAft>
                <a:spcPts val="0"/>
              </a:spcAft>
              <a:buSzPts val="1600"/>
              <a:buChar char="●"/>
            </a:pPr>
            <a:r>
              <a:rPr lang="en"/>
              <a:t>A good understanding of OOP C++ goes a long way</a:t>
            </a:r>
            <a:endParaRPr/>
          </a:p>
          <a:p>
            <a:pPr indent="-330200" lvl="0" marL="457200" rtl="0" algn="l">
              <a:spcBef>
                <a:spcPts val="0"/>
              </a:spcBef>
              <a:spcAft>
                <a:spcPts val="0"/>
              </a:spcAft>
              <a:buSzPts val="1600"/>
              <a:buChar char="●"/>
            </a:pPr>
            <a:r>
              <a:rPr lang="en"/>
              <a:t>g</a:t>
            </a:r>
            <a:r>
              <a:rPr lang="en"/>
              <a:t>it is that reliable friend who takes everything too literally</a:t>
            </a:r>
            <a:endParaRPr/>
          </a:p>
          <a:p>
            <a:pPr indent="-330200" lvl="0" marL="457200" rtl="0" algn="l">
              <a:spcBef>
                <a:spcPts val="0"/>
              </a:spcBef>
              <a:spcAft>
                <a:spcPts val="0"/>
              </a:spcAft>
              <a:buSzPts val="1600"/>
              <a:buChar char="●"/>
            </a:pPr>
            <a:r>
              <a:rPr lang="en"/>
              <a:t>Having a solid and clear vision is the most important first step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ctrTitle"/>
          </p:nvPr>
        </p:nvSpPr>
        <p:spPr>
          <a:xfrm>
            <a:off x="70750" y="474925"/>
            <a:ext cx="3525600" cy="67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is MIMS?</a:t>
            </a:r>
            <a:endParaRPr/>
          </a:p>
        </p:txBody>
      </p:sp>
      <p:sp>
        <p:nvSpPr>
          <p:cNvPr id="147" name="Google Shape;147;p15"/>
          <p:cNvSpPr txBox="1"/>
          <p:nvPr>
            <p:ph idx="1" type="body"/>
          </p:nvPr>
        </p:nvSpPr>
        <p:spPr>
          <a:xfrm>
            <a:off x="1306000" y="1671400"/>
            <a:ext cx="7245000" cy="27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lt1"/>
              </a:solidFill>
            </a:endParaRPr>
          </a:p>
          <a:p>
            <a:pPr indent="0" lvl="0" marL="0" rtl="0" algn="l">
              <a:spcBef>
                <a:spcPts val="1600"/>
              </a:spcBef>
              <a:spcAft>
                <a:spcPts val="1600"/>
              </a:spcAft>
              <a:buNone/>
            </a:pPr>
            <a:r>
              <a:t/>
            </a:r>
            <a:endParaRPr/>
          </a:p>
        </p:txBody>
      </p:sp>
      <p:pic>
        <p:nvPicPr>
          <p:cNvPr id="148" name="Google Shape;148;p15"/>
          <p:cNvPicPr preferRelativeResize="0"/>
          <p:nvPr/>
        </p:nvPicPr>
        <p:blipFill>
          <a:blip r:embed="rId3">
            <a:alphaModFix/>
          </a:blip>
          <a:stretch>
            <a:fillRect/>
          </a:stretch>
        </p:blipFill>
        <p:spPr>
          <a:xfrm>
            <a:off x="5550598" y="2728400"/>
            <a:ext cx="3445024" cy="1938400"/>
          </a:xfrm>
          <a:prstGeom prst="rect">
            <a:avLst/>
          </a:prstGeom>
          <a:noFill/>
          <a:ln>
            <a:noFill/>
          </a:ln>
        </p:spPr>
      </p:pic>
      <p:sp>
        <p:nvSpPr>
          <p:cNvPr id="149" name="Google Shape;149;p15"/>
          <p:cNvSpPr txBox="1"/>
          <p:nvPr/>
        </p:nvSpPr>
        <p:spPr>
          <a:xfrm>
            <a:off x="5780125" y="4719075"/>
            <a:ext cx="2991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A type of MIDI instrument</a:t>
            </a:r>
            <a:endParaRPr>
              <a:solidFill>
                <a:schemeClr val="lt1"/>
              </a:solidFill>
              <a:latin typeface="Lato"/>
              <a:ea typeface="Lato"/>
              <a:cs typeface="Lato"/>
              <a:sym typeface="Lato"/>
            </a:endParaRPr>
          </a:p>
        </p:txBody>
      </p:sp>
      <p:sp>
        <p:nvSpPr>
          <p:cNvPr id="150" name="Google Shape;150;p15"/>
          <p:cNvSpPr txBox="1"/>
          <p:nvPr/>
        </p:nvSpPr>
        <p:spPr>
          <a:xfrm>
            <a:off x="1306000" y="1293475"/>
            <a:ext cx="6133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MIMS is a small MIDI (Musical Instrument Digital Interface) instrument, similar to a digital piano keyboard. Just like any other MIDI controller, it can set each control surface (or sensor) to control a parameter in the DAW (digital audio workstation) on the computer.</a:t>
            </a:r>
            <a:endParaRPr>
              <a:solidFill>
                <a:schemeClr val="lt1"/>
              </a:solidFill>
              <a:latin typeface="Lato"/>
              <a:ea typeface="Lato"/>
              <a:cs typeface="Lato"/>
              <a:sym typeface="Lato"/>
            </a:endParaRPr>
          </a:p>
        </p:txBody>
      </p:sp>
      <p:sp>
        <p:nvSpPr>
          <p:cNvPr id="151" name="Google Shape;151;p15"/>
          <p:cNvSpPr txBox="1"/>
          <p:nvPr/>
        </p:nvSpPr>
        <p:spPr>
          <a:xfrm>
            <a:off x="1459500" y="2937100"/>
            <a:ext cx="3112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Applicable to:</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Amateur music lovers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Musicians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Music producers</a:t>
            </a:r>
            <a:endParaRPr>
              <a:solidFill>
                <a:schemeClr val="lt1"/>
              </a:solidFill>
              <a:latin typeface="Lato"/>
              <a:ea typeface="Lato"/>
              <a:cs typeface="Lato"/>
              <a:sym typeface="Lato"/>
            </a:endParaRPr>
          </a:p>
          <a:p>
            <a:pPr indent="0" lvl="0" marL="457200" rtl="0" algn="l">
              <a:spcBef>
                <a:spcPts val="0"/>
              </a:spcBef>
              <a:spcAft>
                <a:spcPts val="0"/>
              </a:spcAft>
              <a:buNone/>
            </a:pPr>
            <a:r>
              <a:t/>
            </a:r>
            <a:endParaRPr>
              <a:solidFill>
                <a:schemeClr val="lt1"/>
              </a:solidFill>
              <a:latin typeface="Lato"/>
              <a:ea typeface="Lato"/>
              <a:cs typeface="Lato"/>
              <a:sym typeface="Lato"/>
            </a:endParaRPr>
          </a:p>
        </p:txBody>
      </p:sp>
      <p:sp>
        <p:nvSpPr>
          <p:cNvPr id="152" name="Google Shape;152;p15"/>
          <p:cNvSpPr txBox="1"/>
          <p:nvPr/>
        </p:nvSpPr>
        <p:spPr>
          <a:xfrm>
            <a:off x="70750" y="4719075"/>
            <a:ext cx="3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a:t>
            </a:r>
            <a:endParaRPr>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ctrTitle"/>
          </p:nvPr>
        </p:nvSpPr>
        <p:spPr>
          <a:xfrm>
            <a:off x="1884750" y="711325"/>
            <a:ext cx="69477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Contributions</a:t>
            </a:r>
            <a:endParaRPr/>
          </a:p>
        </p:txBody>
      </p:sp>
      <p:sp>
        <p:nvSpPr>
          <p:cNvPr id="288" name="Google Shape;288;p33"/>
          <p:cNvSpPr txBox="1"/>
          <p:nvPr>
            <p:ph idx="1" type="body"/>
          </p:nvPr>
        </p:nvSpPr>
        <p:spPr>
          <a:xfrm>
            <a:off x="1884750" y="1825575"/>
            <a:ext cx="6947700" cy="2743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Bill Green</a:t>
            </a:r>
            <a:endParaRPr/>
          </a:p>
          <a:p>
            <a:pPr indent="-298450" lvl="1" marL="914400" rtl="0" algn="l">
              <a:spcBef>
                <a:spcPts val="0"/>
              </a:spcBef>
              <a:spcAft>
                <a:spcPts val="0"/>
              </a:spcAft>
              <a:buSzPts val="1100"/>
              <a:buChar char="○"/>
            </a:pPr>
            <a:r>
              <a:rPr lang="en"/>
              <a:t>Schematics, PCB design, code, inventory</a:t>
            </a:r>
            <a:endParaRPr/>
          </a:p>
          <a:p>
            <a:pPr indent="-330200" lvl="0" marL="457200" rtl="0" algn="l">
              <a:spcBef>
                <a:spcPts val="0"/>
              </a:spcBef>
              <a:spcAft>
                <a:spcPts val="0"/>
              </a:spcAft>
              <a:buSzPts val="1600"/>
              <a:buChar char="●"/>
            </a:pPr>
            <a:r>
              <a:rPr lang="en"/>
              <a:t>Wenyu Bi</a:t>
            </a:r>
            <a:endParaRPr/>
          </a:p>
          <a:p>
            <a:pPr indent="-298450" lvl="1" marL="914400" rtl="0" algn="l">
              <a:spcBef>
                <a:spcPts val="0"/>
              </a:spcBef>
              <a:spcAft>
                <a:spcPts val="0"/>
              </a:spcAft>
              <a:buSzPts val="1100"/>
              <a:buChar char="○"/>
            </a:pPr>
            <a:r>
              <a:rPr lang="en"/>
              <a:t>CAD design, fabricating, documentation</a:t>
            </a:r>
            <a:endParaRPr/>
          </a:p>
          <a:p>
            <a:pPr indent="-330200" lvl="0" marL="457200" rtl="0" algn="l">
              <a:spcBef>
                <a:spcPts val="0"/>
              </a:spcBef>
              <a:spcAft>
                <a:spcPts val="0"/>
              </a:spcAft>
              <a:buSzPts val="1600"/>
              <a:buChar char="●"/>
            </a:pPr>
            <a:r>
              <a:rPr lang="en"/>
              <a:t>Shutong Li</a:t>
            </a:r>
            <a:endParaRPr/>
          </a:p>
          <a:p>
            <a:pPr indent="-298450" lvl="1" marL="914400" rtl="0" algn="l">
              <a:spcBef>
                <a:spcPts val="0"/>
              </a:spcBef>
              <a:spcAft>
                <a:spcPts val="0"/>
              </a:spcAft>
              <a:buSzPts val="1100"/>
              <a:buChar char="○"/>
            </a:pPr>
            <a:r>
              <a:rPr lang="en"/>
              <a:t>Scheduling, test designs, board assembly</a:t>
            </a:r>
            <a:endParaRPr/>
          </a:p>
          <a:p>
            <a:pPr indent="-330200" lvl="0" marL="457200" rtl="0" algn="l">
              <a:spcBef>
                <a:spcPts val="0"/>
              </a:spcBef>
              <a:spcAft>
                <a:spcPts val="0"/>
              </a:spcAft>
              <a:buSzPts val="1600"/>
              <a:buChar char="●"/>
            </a:pPr>
            <a:r>
              <a:rPr lang="en"/>
              <a:t>Nick Porter</a:t>
            </a:r>
            <a:endParaRPr/>
          </a:p>
          <a:p>
            <a:pPr indent="-298450" lvl="1" marL="914400" rtl="0" algn="l">
              <a:spcBef>
                <a:spcPts val="0"/>
              </a:spcBef>
              <a:spcAft>
                <a:spcPts val="0"/>
              </a:spcAft>
              <a:buSzPts val="1100"/>
              <a:buChar char="○"/>
            </a:pPr>
            <a:r>
              <a:rPr lang="en"/>
              <a:t>Design, MIDI to DAW interfacing, code reviews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6"/>
          <p:cNvSpPr txBox="1"/>
          <p:nvPr>
            <p:ph idx="1" type="body"/>
          </p:nvPr>
        </p:nvSpPr>
        <p:spPr>
          <a:xfrm>
            <a:off x="1339025" y="1604500"/>
            <a:ext cx="6947700" cy="2743200"/>
          </a:xfrm>
          <a:prstGeom prst="rect">
            <a:avLst/>
          </a:prstGeom>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None/>
            </a:pPr>
            <a:r>
              <a:t/>
            </a:r>
            <a:endParaRPr sz="4850"/>
          </a:p>
          <a:p>
            <a:pPr indent="0" lvl="0" marL="0" rtl="0" algn="l">
              <a:lnSpc>
                <a:spcPct val="100000"/>
              </a:lnSpc>
              <a:spcBef>
                <a:spcPts val="1600"/>
              </a:spcBef>
              <a:spcAft>
                <a:spcPts val="0"/>
              </a:spcAft>
              <a:buNone/>
            </a:pPr>
            <a:r>
              <a:rPr lang="en" sz="4850"/>
              <a:t>Make music more like movement</a:t>
            </a:r>
            <a:endParaRPr sz="4850"/>
          </a:p>
          <a:p>
            <a:pPr indent="-304800" lvl="0" marL="457200" rtl="0" algn="l">
              <a:lnSpc>
                <a:spcPct val="100000"/>
              </a:lnSpc>
              <a:spcBef>
                <a:spcPts val="1600"/>
              </a:spcBef>
              <a:spcAft>
                <a:spcPts val="0"/>
              </a:spcAft>
              <a:buClr>
                <a:schemeClr val="lt1"/>
              </a:buClr>
              <a:buSzPct val="100000"/>
              <a:buFont typeface="Arial"/>
              <a:buChar char="●"/>
            </a:pPr>
            <a:r>
              <a:rPr lang="en" sz="4800">
                <a:solidFill>
                  <a:schemeClr val="lt1"/>
                </a:solidFill>
                <a:latin typeface="Arial"/>
                <a:ea typeface="Arial"/>
                <a:cs typeface="Arial"/>
                <a:sym typeface="Arial"/>
              </a:rPr>
              <a:t>In the past, the use of MIDI often required the player to stand in front of the digital piano keyboard to control the production of digital music. However, music sometimes needs to add some movement elements to make it more sensible. We don't want the player to stand in a fixed position from beginning to end to play. </a:t>
            </a:r>
            <a:endParaRPr sz="4800">
              <a:solidFill>
                <a:schemeClr val="lt1"/>
              </a:solidFill>
            </a:endParaRPr>
          </a:p>
          <a:p>
            <a:pPr indent="0" lvl="0" marL="0" rtl="0" algn="l">
              <a:lnSpc>
                <a:spcPct val="100000"/>
              </a:lnSpc>
              <a:spcBef>
                <a:spcPts val="1600"/>
              </a:spcBef>
              <a:spcAft>
                <a:spcPts val="0"/>
              </a:spcAft>
              <a:buNone/>
            </a:pPr>
            <a:r>
              <a:rPr lang="en" sz="4896"/>
              <a:t>Intuitive operation</a:t>
            </a:r>
            <a:endParaRPr sz="4896"/>
          </a:p>
          <a:p>
            <a:pPr indent="-305593" lvl="0" marL="457200" rtl="0" algn="l">
              <a:lnSpc>
                <a:spcPct val="100000"/>
              </a:lnSpc>
              <a:spcBef>
                <a:spcPts val="1600"/>
              </a:spcBef>
              <a:spcAft>
                <a:spcPts val="0"/>
              </a:spcAft>
              <a:buClr>
                <a:schemeClr val="lt1"/>
              </a:buClr>
              <a:buSzPct val="98979"/>
              <a:buChar char="●"/>
            </a:pPr>
            <a:r>
              <a:rPr lang="en" sz="4900">
                <a:solidFill>
                  <a:schemeClr val="lt1"/>
                </a:solidFill>
                <a:latin typeface="Arial"/>
                <a:ea typeface="Arial"/>
                <a:cs typeface="Arial"/>
                <a:sym typeface="Arial"/>
              </a:rPr>
              <a:t>The complex keys of the original MIDI keyboard are very unfriendly to those who are not familiar with digital music. One of our motivations for designing MIMS is to simplify the operation of generating digital music, so that such people can also enjoy the fun of digital music</a:t>
            </a:r>
            <a:endParaRPr sz="4850">
              <a:solidFill>
                <a:schemeClr val="lt1"/>
              </a:solidFill>
              <a:latin typeface="Arial"/>
              <a:ea typeface="Arial"/>
              <a:cs typeface="Arial"/>
              <a:sym typeface="Arial"/>
            </a:endParaRPr>
          </a:p>
          <a:p>
            <a:pPr indent="0" lvl="0" marL="0" rtl="0" algn="l">
              <a:lnSpc>
                <a:spcPct val="100000"/>
              </a:lnSpc>
              <a:spcBef>
                <a:spcPts val="1600"/>
              </a:spcBef>
              <a:spcAft>
                <a:spcPts val="0"/>
              </a:spcAft>
              <a:buNone/>
            </a:pPr>
            <a:r>
              <a:rPr lang="en" sz="4800">
                <a:solidFill>
                  <a:schemeClr val="lt1"/>
                </a:solidFill>
                <a:latin typeface="Arial"/>
                <a:ea typeface="Arial"/>
                <a:cs typeface="Arial"/>
                <a:sym typeface="Arial"/>
              </a:rPr>
              <a:t>Cheap and easy to carry</a:t>
            </a:r>
            <a:endParaRPr sz="4800">
              <a:solidFill>
                <a:schemeClr val="lt1"/>
              </a:solidFill>
              <a:latin typeface="Arial"/>
              <a:ea typeface="Arial"/>
              <a:cs typeface="Arial"/>
              <a:sym typeface="Arial"/>
            </a:endParaRPr>
          </a:p>
          <a:p>
            <a:pPr indent="-305593" lvl="0" marL="457200" rtl="0" algn="l">
              <a:lnSpc>
                <a:spcPct val="100000"/>
              </a:lnSpc>
              <a:spcBef>
                <a:spcPts val="1600"/>
              </a:spcBef>
              <a:spcAft>
                <a:spcPts val="0"/>
              </a:spcAft>
              <a:buClr>
                <a:schemeClr val="lt1"/>
              </a:buClr>
              <a:buSzPct val="98979"/>
              <a:buChar char="●"/>
            </a:pPr>
            <a:r>
              <a:rPr lang="en" sz="4900">
                <a:solidFill>
                  <a:schemeClr val="lt1"/>
                </a:solidFill>
                <a:latin typeface="Arial"/>
                <a:ea typeface="Arial"/>
                <a:cs typeface="Arial"/>
                <a:sym typeface="Arial"/>
              </a:rPr>
              <a:t>Most digital music equipment is costly and very difficult to carry. MIMS is dedicated to reducing the cost of producing digital music while making it convenient for amateurs to carry it along.</a:t>
            </a:r>
            <a:endParaRPr sz="4850">
              <a:solidFill>
                <a:schemeClr val="lt1"/>
              </a:solidFill>
            </a:endParaRPr>
          </a:p>
          <a:p>
            <a:pPr indent="0" lvl="0" marL="457200" rtl="0" algn="l">
              <a:spcBef>
                <a:spcPts val="1600"/>
              </a:spcBef>
              <a:spcAft>
                <a:spcPts val="1600"/>
              </a:spcAft>
              <a:buNone/>
            </a:pPr>
            <a:r>
              <a:t/>
            </a:r>
            <a:endParaRPr/>
          </a:p>
        </p:txBody>
      </p:sp>
      <p:pic>
        <p:nvPicPr>
          <p:cNvPr id="158" name="Google Shape;158;p16"/>
          <p:cNvPicPr preferRelativeResize="0"/>
          <p:nvPr/>
        </p:nvPicPr>
        <p:blipFill>
          <a:blip r:embed="rId3">
            <a:alphaModFix/>
          </a:blip>
          <a:stretch>
            <a:fillRect/>
          </a:stretch>
        </p:blipFill>
        <p:spPr>
          <a:xfrm>
            <a:off x="5533369" y="672575"/>
            <a:ext cx="3222506" cy="1378750"/>
          </a:xfrm>
          <a:prstGeom prst="rect">
            <a:avLst/>
          </a:prstGeom>
          <a:noFill/>
          <a:ln>
            <a:noFill/>
          </a:ln>
        </p:spPr>
      </p:pic>
      <p:pic>
        <p:nvPicPr>
          <p:cNvPr id="159" name="Google Shape;159;p16"/>
          <p:cNvPicPr preferRelativeResize="0"/>
          <p:nvPr/>
        </p:nvPicPr>
        <p:blipFill>
          <a:blip r:embed="rId4">
            <a:alphaModFix/>
          </a:blip>
          <a:stretch>
            <a:fillRect/>
          </a:stretch>
        </p:blipFill>
        <p:spPr>
          <a:xfrm>
            <a:off x="769100" y="559774"/>
            <a:ext cx="2451125" cy="1378750"/>
          </a:xfrm>
          <a:prstGeom prst="rect">
            <a:avLst/>
          </a:prstGeom>
          <a:noFill/>
          <a:ln>
            <a:noFill/>
          </a:ln>
        </p:spPr>
      </p:pic>
      <p:sp>
        <p:nvSpPr>
          <p:cNvPr id="160" name="Google Shape;160;p16"/>
          <p:cNvSpPr/>
          <p:nvPr/>
        </p:nvSpPr>
        <p:spPr>
          <a:xfrm>
            <a:off x="3891688" y="1119400"/>
            <a:ext cx="970200" cy="48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txBox="1"/>
          <p:nvPr/>
        </p:nvSpPr>
        <p:spPr>
          <a:xfrm>
            <a:off x="70750" y="4719075"/>
            <a:ext cx="3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a:t>
            </a:r>
            <a:endParaRPr>
              <a:solidFill>
                <a:schemeClr val="lt1"/>
              </a:solidFill>
              <a:latin typeface="Lato"/>
              <a:ea typeface="Lato"/>
              <a:cs typeface="Lato"/>
              <a:sym typeface="Lato"/>
            </a:endParaRPr>
          </a:p>
        </p:txBody>
      </p:sp>
      <p:sp>
        <p:nvSpPr>
          <p:cNvPr id="162" name="Google Shape;162;p16"/>
          <p:cNvSpPr txBox="1"/>
          <p:nvPr>
            <p:ph type="ctrTitle"/>
          </p:nvPr>
        </p:nvSpPr>
        <p:spPr>
          <a:xfrm>
            <a:off x="155700" y="202125"/>
            <a:ext cx="5100900" cy="580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750">
                <a:solidFill>
                  <a:schemeClr val="lt1"/>
                </a:solidFill>
                <a:latin typeface="Arial"/>
                <a:ea typeface="Arial"/>
                <a:cs typeface="Arial"/>
                <a:sym typeface="Arial"/>
              </a:rPr>
              <a:t>Motivation for designing MIMS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ctrTitle"/>
          </p:nvPr>
        </p:nvSpPr>
        <p:spPr>
          <a:xfrm>
            <a:off x="293025" y="202100"/>
            <a:ext cx="2087100" cy="99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Objective</a:t>
            </a:r>
            <a:endParaRPr/>
          </a:p>
        </p:txBody>
      </p:sp>
      <p:sp>
        <p:nvSpPr>
          <p:cNvPr id="168" name="Google Shape;168;p17"/>
          <p:cNvSpPr txBox="1"/>
          <p:nvPr>
            <p:ph idx="1" type="body"/>
          </p:nvPr>
        </p:nvSpPr>
        <p:spPr>
          <a:xfrm>
            <a:off x="1455675" y="1198100"/>
            <a:ext cx="7350900" cy="37461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 sz="1900">
                <a:solidFill>
                  <a:schemeClr val="lt1"/>
                </a:solidFill>
                <a:latin typeface="Arial"/>
                <a:ea typeface="Arial"/>
                <a:cs typeface="Arial"/>
                <a:sym typeface="Arial"/>
              </a:rPr>
              <a:t>Wearable</a:t>
            </a:r>
            <a:endParaRPr sz="1900">
              <a:solidFill>
                <a:schemeClr val="lt1"/>
              </a:solidFill>
              <a:latin typeface="Arial"/>
              <a:ea typeface="Arial"/>
              <a:cs typeface="Arial"/>
              <a:sym typeface="Arial"/>
            </a:endParaRPr>
          </a:p>
          <a:p>
            <a:pPr indent="-330200" lvl="0" marL="457200" rtl="0" algn="l">
              <a:lnSpc>
                <a:spcPct val="80000"/>
              </a:lnSpc>
              <a:spcBef>
                <a:spcPts val="1600"/>
              </a:spcBef>
              <a:spcAft>
                <a:spcPts val="0"/>
              </a:spcAft>
              <a:buClr>
                <a:schemeClr val="lt1"/>
              </a:buClr>
              <a:buSzPts val="1600"/>
              <a:buChar char="●"/>
            </a:pPr>
            <a:r>
              <a:rPr lang="en">
                <a:solidFill>
                  <a:schemeClr val="lt1"/>
                </a:solidFill>
                <a:latin typeface="Arial"/>
                <a:ea typeface="Arial"/>
                <a:cs typeface="Arial"/>
                <a:sym typeface="Arial"/>
              </a:rPr>
              <a:t>MIMS is designed to have a wearable function, allowing you to liberate your body without having to stand in front of the laptop all the time.</a:t>
            </a:r>
            <a:endParaRPr>
              <a:solidFill>
                <a:schemeClr val="lt1"/>
              </a:solidFill>
            </a:endParaRPr>
          </a:p>
          <a:p>
            <a:pPr indent="0" lvl="0" marL="0" rtl="0" algn="l">
              <a:lnSpc>
                <a:spcPct val="80000"/>
              </a:lnSpc>
              <a:spcBef>
                <a:spcPts val="1600"/>
              </a:spcBef>
              <a:spcAft>
                <a:spcPts val="0"/>
              </a:spcAft>
              <a:buNone/>
            </a:pPr>
            <a:r>
              <a:rPr lang="en" sz="1900">
                <a:solidFill>
                  <a:schemeClr val="lt1"/>
                </a:solidFill>
                <a:latin typeface="Arial"/>
                <a:ea typeface="Arial"/>
                <a:cs typeface="Arial"/>
                <a:sym typeface="Arial"/>
              </a:rPr>
              <a:t>Simplicity</a:t>
            </a:r>
            <a:endParaRPr sz="600">
              <a:solidFill>
                <a:schemeClr val="lt1"/>
              </a:solidFill>
            </a:endParaRPr>
          </a:p>
          <a:p>
            <a:pPr indent="-330200" lvl="0" marL="457200" rtl="0" algn="l">
              <a:lnSpc>
                <a:spcPct val="100000"/>
              </a:lnSpc>
              <a:spcBef>
                <a:spcPts val="1600"/>
              </a:spcBef>
              <a:spcAft>
                <a:spcPts val="0"/>
              </a:spcAft>
              <a:buClr>
                <a:schemeClr val="lt1"/>
              </a:buClr>
              <a:buSzPts val="1600"/>
              <a:buChar char="●"/>
            </a:pPr>
            <a:r>
              <a:rPr lang="en">
                <a:solidFill>
                  <a:schemeClr val="lt1"/>
                </a:solidFill>
              </a:rPr>
              <a:t>After the user has set the configuration in advance, they can play a digital instrument simply by changing the hand movement, or tapping piezos</a:t>
            </a:r>
            <a:endParaRPr>
              <a:solidFill>
                <a:schemeClr val="lt1"/>
              </a:solidFill>
            </a:endParaRPr>
          </a:p>
          <a:p>
            <a:pPr indent="0" lvl="0" marL="0" rtl="0" algn="l">
              <a:lnSpc>
                <a:spcPct val="80000"/>
              </a:lnSpc>
              <a:spcBef>
                <a:spcPts val="1600"/>
              </a:spcBef>
              <a:spcAft>
                <a:spcPts val="0"/>
              </a:spcAft>
              <a:buNone/>
            </a:pPr>
            <a:r>
              <a:rPr lang="en" sz="1900">
                <a:solidFill>
                  <a:schemeClr val="lt1"/>
                </a:solidFill>
                <a:latin typeface="Arial"/>
                <a:ea typeface="Arial"/>
                <a:cs typeface="Arial"/>
                <a:sym typeface="Arial"/>
              </a:rPr>
              <a:t>Small and cheap</a:t>
            </a:r>
            <a:endParaRPr sz="1900">
              <a:solidFill>
                <a:schemeClr val="lt1"/>
              </a:solidFill>
              <a:latin typeface="Arial"/>
              <a:ea typeface="Arial"/>
              <a:cs typeface="Arial"/>
              <a:sym typeface="Arial"/>
            </a:endParaRPr>
          </a:p>
          <a:p>
            <a:pPr indent="-330200" lvl="0" marL="457200" rtl="0" algn="l">
              <a:lnSpc>
                <a:spcPct val="80000"/>
              </a:lnSpc>
              <a:spcBef>
                <a:spcPts val="1600"/>
              </a:spcBef>
              <a:spcAft>
                <a:spcPts val="0"/>
              </a:spcAft>
              <a:buClr>
                <a:schemeClr val="lt1"/>
              </a:buClr>
              <a:buSzPts val="1600"/>
              <a:buFont typeface="Arial"/>
              <a:buChar char="●"/>
            </a:pPr>
            <a:r>
              <a:rPr lang="en">
                <a:solidFill>
                  <a:schemeClr val="lt1"/>
                </a:solidFill>
                <a:latin typeface="Arial"/>
                <a:ea typeface="Arial"/>
                <a:cs typeface="Arial"/>
                <a:sym typeface="Arial"/>
              </a:rPr>
              <a:t>The backpack you carry with you is large enough to hold the MIMS, it is very small and cheap.</a:t>
            </a:r>
            <a:endParaRPr>
              <a:solidFill>
                <a:schemeClr val="lt1"/>
              </a:solidFill>
              <a:latin typeface="Arial"/>
              <a:ea typeface="Arial"/>
              <a:cs typeface="Arial"/>
              <a:sym typeface="Arial"/>
            </a:endParaRPr>
          </a:p>
        </p:txBody>
      </p:sp>
      <p:sp>
        <p:nvSpPr>
          <p:cNvPr id="169" name="Google Shape;169;p17"/>
          <p:cNvSpPr txBox="1"/>
          <p:nvPr/>
        </p:nvSpPr>
        <p:spPr>
          <a:xfrm>
            <a:off x="70750" y="4719075"/>
            <a:ext cx="3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a:t>
            </a:r>
            <a:endParaRPr>
              <a:solidFill>
                <a:schemeClr val="lt1"/>
              </a:solidFill>
              <a:latin typeface="Lato"/>
              <a:ea typeface="Lato"/>
              <a:cs typeface="Lato"/>
              <a:sym typeface="Lato"/>
            </a:endParaRPr>
          </a:p>
        </p:txBody>
      </p:sp>
      <p:sp>
        <p:nvSpPr>
          <p:cNvPr id="170" name="Google Shape;170;p17"/>
          <p:cNvSpPr txBox="1"/>
          <p:nvPr/>
        </p:nvSpPr>
        <p:spPr>
          <a:xfrm>
            <a:off x="3042375" y="4544000"/>
            <a:ext cx="417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 proof of concept on which to develop further...</a:t>
            </a:r>
            <a:endParaRPr>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ctrTitle"/>
          </p:nvPr>
        </p:nvSpPr>
        <p:spPr>
          <a:xfrm>
            <a:off x="843900" y="555675"/>
            <a:ext cx="2608500" cy="605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Alternatives	</a:t>
            </a:r>
            <a:endParaRPr/>
          </a:p>
        </p:txBody>
      </p:sp>
      <p:sp>
        <p:nvSpPr>
          <p:cNvPr id="176" name="Google Shape;176;p18"/>
          <p:cNvSpPr txBox="1"/>
          <p:nvPr>
            <p:ph idx="1" type="body"/>
          </p:nvPr>
        </p:nvSpPr>
        <p:spPr>
          <a:xfrm>
            <a:off x="1289025" y="1337025"/>
            <a:ext cx="3216300" cy="333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Closest existing product:</a:t>
            </a:r>
            <a:endParaRPr/>
          </a:p>
          <a:p>
            <a:pPr indent="0" lvl="0" marL="0" rtl="0" algn="l">
              <a:spcBef>
                <a:spcPts val="1600"/>
              </a:spcBef>
              <a:spcAft>
                <a:spcPts val="0"/>
              </a:spcAft>
              <a:buNone/>
            </a:pPr>
            <a:r>
              <a:rPr i="1" lang="en">
                <a:latin typeface="Comic Sans MS"/>
                <a:ea typeface="Comic Sans MS"/>
                <a:cs typeface="Comic Sans MS"/>
                <a:sym typeface="Comic Sans MS"/>
              </a:rPr>
              <a:t>MiMu Gloves:	</a:t>
            </a:r>
            <a:r>
              <a:rPr lang="en"/>
              <a:t>				developed by Imogen Heap</a:t>
            </a:r>
            <a:endParaRPr/>
          </a:p>
          <a:p>
            <a:pPr indent="0" lvl="0" marL="0" rtl="0" algn="l">
              <a:spcBef>
                <a:spcPts val="1600"/>
              </a:spcBef>
              <a:spcAft>
                <a:spcPts val="0"/>
              </a:spcAft>
              <a:buNone/>
            </a:pPr>
            <a:r>
              <a:rPr lang="en"/>
              <a:t>MiMu runs through an app versus talking directly via MIDI</a:t>
            </a:r>
            <a:endParaRPr/>
          </a:p>
          <a:p>
            <a:pPr indent="0" lvl="0" marL="0" rtl="0" algn="l">
              <a:spcBef>
                <a:spcPts val="1600"/>
              </a:spcBef>
              <a:spcAft>
                <a:spcPts val="1600"/>
              </a:spcAft>
              <a:buNone/>
            </a:pPr>
            <a:r>
              <a:t/>
            </a:r>
            <a:endParaRPr/>
          </a:p>
        </p:txBody>
      </p:sp>
      <p:pic>
        <p:nvPicPr>
          <p:cNvPr id="177" name="Google Shape;177;p18"/>
          <p:cNvPicPr preferRelativeResize="0"/>
          <p:nvPr/>
        </p:nvPicPr>
        <p:blipFill>
          <a:blip r:embed="rId3">
            <a:alphaModFix/>
          </a:blip>
          <a:stretch>
            <a:fillRect/>
          </a:stretch>
        </p:blipFill>
        <p:spPr>
          <a:xfrm>
            <a:off x="5844225" y="2762175"/>
            <a:ext cx="2969804" cy="2266951"/>
          </a:xfrm>
          <a:prstGeom prst="rect">
            <a:avLst/>
          </a:prstGeom>
          <a:noFill/>
          <a:ln>
            <a:noFill/>
          </a:ln>
        </p:spPr>
      </p:pic>
      <p:sp>
        <p:nvSpPr>
          <p:cNvPr id="178" name="Google Shape;178;p18"/>
          <p:cNvSpPr txBox="1"/>
          <p:nvPr/>
        </p:nvSpPr>
        <p:spPr>
          <a:xfrm>
            <a:off x="7300600" y="3822575"/>
            <a:ext cx="123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MiMu Gloves</a:t>
            </a:r>
            <a:endParaRPr>
              <a:solidFill>
                <a:schemeClr val="dk1"/>
              </a:solidFill>
              <a:latin typeface="Lato"/>
              <a:ea typeface="Lato"/>
              <a:cs typeface="Lato"/>
              <a:sym typeface="Lato"/>
            </a:endParaRPr>
          </a:p>
        </p:txBody>
      </p:sp>
      <p:sp>
        <p:nvSpPr>
          <p:cNvPr id="179" name="Google Shape;179;p18"/>
          <p:cNvSpPr txBox="1"/>
          <p:nvPr/>
        </p:nvSpPr>
        <p:spPr>
          <a:xfrm>
            <a:off x="848825" y="4365400"/>
            <a:ext cx="18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accent2"/>
              </a:highlight>
              <a:latin typeface="Lato"/>
              <a:ea typeface="Lato"/>
              <a:cs typeface="Lato"/>
              <a:sym typeface="Lato"/>
            </a:endParaRPr>
          </a:p>
        </p:txBody>
      </p:sp>
      <p:sp>
        <p:nvSpPr>
          <p:cNvPr id="180" name="Google Shape;180;p18"/>
          <p:cNvSpPr txBox="1"/>
          <p:nvPr/>
        </p:nvSpPr>
        <p:spPr>
          <a:xfrm>
            <a:off x="445500" y="4667625"/>
            <a:ext cx="15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highlight>
                <a:schemeClr val="accent2"/>
              </a:highlight>
              <a:latin typeface="Lato"/>
              <a:ea typeface="Lato"/>
              <a:cs typeface="Lato"/>
              <a:sym typeface="Lato"/>
            </a:endParaRPr>
          </a:p>
        </p:txBody>
      </p:sp>
      <p:pic>
        <p:nvPicPr>
          <p:cNvPr id="181" name="Google Shape;181;p18"/>
          <p:cNvPicPr preferRelativeResize="0"/>
          <p:nvPr/>
        </p:nvPicPr>
        <p:blipFill>
          <a:blip r:embed="rId4">
            <a:alphaModFix/>
          </a:blip>
          <a:stretch>
            <a:fillRect/>
          </a:stretch>
        </p:blipFill>
        <p:spPr>
          <a:xfrm>
            <a:off x="4657725" y="152400"/>
            <a:ext cx="4333875" cy="2437805"/>
          </a:xfrm>
          <a:prstGeom prst="rect">
            <a:avLst/>
          </a:prstGeom>
          <a:noFill/>
          <a:ln>
            <a:noFill/>
          </a:ln>
        </p:spPr>
      </p:pic>
      <p:sp>
        <p:nvSpPr>
          <p:cNvPr id="182" name="Google Shape;182;p18"/>
          <p:cNvSpPr txBox="1"/>
          <p:nvPr/>
        </p:nvSpPr>
        <p:spPr>
          <a:xfrm>
            <a:off x="70750" y="4719075"/>
            <a:ext cx="39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9"/>
          <p:cNvSpPr txBox="1"/>
          <p:nvPr>
            <p:ph type="ctrTitle"/>
          </p:nvPr>
        </p:nvSpPr>
        <p:spPr>
          <a:xfrm>
            <a:off x="339450" y="350400"/>
            <a:ext cx="2616000" cy="759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88" name="Google Shape;188;p19"/>
          <p:cNvSpPr txBox="1"/>
          <p:nvPr>
            <p:ph idx="1" type="body"/>
          </p:nvPr>
        </p:nvSpPr>
        <p:spPr>
          <a:xfrm>
            <a:off x="1884750" y="1196375"/>
            <a:ext cx="6947700" cy="3372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List types of sensors to use</a:t>
            </a:r>
            <a:endParaRPr/>
          </a:p>
          <a:p>
            <a:pPr indent="-330200" lvl="0" marL="457200" rtl="0" algn="l">
              <a:spcBef>
                <a:spcPts val="0"/>
              </a:spcBef>
              <a:spcAft>
                <a:spcPts val="0"/>
              </a:spcAft>
              <a:buSzPts val="1600"/>
              <a:buChar char="●"/>
            </a:pPr>
            <a:r>
              <a:rPr lang="en"/>
              <a:t>Brainstorm musical functions they could control</a:t>
            </a:r>
            <a:endParaRPr/>
          </a:p>
          <a:p>
            <a:pPr indent="-330200" lvl="0" marL="457200" rtl="0" algn="l">
              <a:spcBef>
                <a:spcPts val="0"/>
              </a:spcBef>
              <a:spcAft>
                <a:spcPts val="0"/>
              </a:spcAft>
              <a:buSzPts val="1600"/>
              <a:buChar char="●"/>
            </a:pPr>
            <a:r>
              <a:rPr lang="en"/>
              <a:t>Develop analog circuitry to drive those sensors</a:t>
            </a:r>
            <a:endParaRPr/>
          </a:p>
          <a:p>
            <a:pPr indent="-330200" lvl="0" marL="457200" rtl="0" algn="l">
              <a:spcBef>
                <a:spcPts val="0"/>
              </a:spcBef>
              <a:spcAft>
                <a:spcPts val="0"/>
              </a:spcAft>
              <a:buSzPts val="1600"/>
              <a:buChar char="●"/>
            </a:pPr>
            <a:r>
              <a:rPr lang="en"/>
              <a:t>Experiment with output</a:t>
            </a:r>
            <a:endParaRPr/>
          </a:p>
          <a:p>
            <a:pPr indent="-330200" lvl="0" marL="457200" rtl="0" algn="l">
              <a:spcBef>
                <a:spcPts val="0"/>
              </a:spcBef>
              <a:spcAft>
                <a:spcPts val="0"/>
              </a:spcAft>
              <a:buSzPts val="1600"/>
              <a:buChar char="●"/>
            </a:pPr>
            <a:r>
              <a:rPr lang="en"/>
              <a:t>Develop code to interface with sensor output</a:t>
            </a:r>
            <a:endParaRPr/>
          </a:p>
          <a:p>
            <a:pPr indent="-330200" lvl="0" marL="457200" rtl="0" algn="l">
              <a:spcBef>
                <a:spcPts val="0"/>
              </a:spcBef>
              <a:spcAft>
                <a:spcPts val="0"/>
              </a:spcAft>
              <a:buSzPts val="1600"/>
              <a:buChar char="●"/>
            </a:pPr>
            <a:r>
              <a:rPr lang="en"/>
              <a:t>Redesign circuit with ADC to digitize all signals</a:t>
            </a:r>
            <a:endParaRPr/>
          </a:p>
          <a:p>
            <a:pPr indent="-330200" lvl="0" marL="457200" rtl="0" algn="l">
              <a:spcBef>
                <a:spcPts val="0"/>
              </a:spcBef>
              <a:spcAft>
                <a:spcPts val="0"/>
              </a:spcAft>
              <a:buSzPts val="1600"/>
              <a:buChar char="●"/>
            </a:pPr>
            <a:r>
              <a:rPr lang="en"/>
              <a:t>Simplify target music functions to be more realistic</a:t>
            </a:r>
            <a:endParaRPr/>
          </a:p>
          <a:p>
            <a:pPr indent="-330200" lvl="0" marL="457200" rtl="0" algn="l">
              <a:spcBef>
                <a:spcPts val="0"/>
              </a:spcBef>
              <a:spcAft>
                <a:spcPts val="0"/>
              </a:spcAft>
              <a:buSzPts val="1600"/>
              <a:buChar char="●"/>
            </a:pPr>
            <a:r>
              <a:rPr lang="en"/>
              <a:t>Redevelop code for full design</a:t>
            </a:r>
            <a:endParaRPr/>
          </a:p>
          <a:p>
            <a:pPr indent="-330200" lvl="0" marL="457200" rtl="0" algn="l">
              <a:spcBef>
                <a:spcPts val="0"/>
              </a:spcBef>
              <a:spcAft>
                <a:spcPts val="0"/>
              </a:spcAft>
              <a:buSzPts val="1600"/>
              <a:buChar char="●"/>
            </a:pPr>
            <a:r>
              <a:rPr lang="en"/>
              <a:t>Test with full device</a:t>
            </a:r>
            <a:endParaRPr/>
          </a:p>
          <a:p>
            <a:pPr indent="-330200" lvl="0" marL="457200" rtl="0" algn="l">
              <a:spcBef>
                <a:spcPts val="0"/>
              </a:spcBef>
              <a:spcAft>
                <a:spcPts val="0"/>
              </a:spcAft>
              <a:buSzPts val="1600"/>
              <a:buChar char="●"/>
            </a:pPr>
            <a:r>
              <a:rPr lang="en"/>
              <a:t>Demo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ph type="ctrTitle"/>
          </p:nvPr>
        </p:nvSpPr>
        <p:spPr>
          <a:xfrm>
            <a:off x="790625" y="463200"/>
            <a:ext cx="2751300" cy="736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194" name="Google Shape;194;p20"/>
          <p:cNvSpPr txBox="1"/>
          <p:nvPr>
            <p:ph idx="1" type="body"/>
          </p:nvPr>
        </p:nvSpPr>
        <p:spPr>
          <a:xfrm>
            <a:off x="4007250" y="4435175"/>
            <a:ext cx="1129500" cy="3429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1600"/>
              </a:spcAft>
              <a:buNone/>
            </a:pPr>
            <a:r>
              <a:rPr lang="en"/>
              <a:t>Gantt chart</a:t>
            </a:r>
            <a:endParaRPr/>
          </a:p>
        </p:txBody>
      </p:sp>
      <p:pic>
        <p:nvPicPr>
          <p:cNvPr id="195" name="Google Shape;195;p20"/>
          <p:cNvPicPr preferRelativeResize="0"/>
          <p:nvPr/>
        </p:nvPicPr>
        <p:blipFill rotWithShape="1">
          <a:blip r:embed="rId3">
            <a:alphaModFix/>
          </a:blip>
          <a:srcRect b="0" l="0" r="17654" t="0"/>
          <a:stretch/>
        </p:blipFill>
        <p:spPr>
          <a:xfrm>
            <a:off x="611838" y="1274063"/>
            <a:ext cx="7920315" cy="308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ctrTitle"/>
          </p:nvPr>
        </p:nvSpPr>
        <p:spPr>
          <a:xfrm>
            <a:off x="1884750" y="559625"/>
            <a:ext cx="6947700" cy="588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Requirements</a:t>
            </a:r>
            <a:endParaRPr/>
          </a:p>
        </p:txBody>
      </p:sp>
      <p:sp>
        <p:nvSpPr>
          <p:cNvPr id="201" name="Google Shape;201;p21"/>
          <p:cNvSpPr txBox="1"/>
          <p:nvPr>
            <p:ph idx="1" type="body"/>
          </p:nvPr>
        </p:nvSpPr>
        <p:spPr>
          <a:xfrm>
            <a:off x="1884750" y="1148525"/>
            <a:ext cx="6947700" cy="34203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a:t>Must be wearable</a:t>
            </a:r>
            <a:endParaRPr/>
          </a:p>
          <a:p>
            <a:pPr indent="-330200" lvl="0" marL="457200" rtl="0" algn="l">
              <a:spcBef>
                <a:spcPts val="0"/>
              </a:spcBef>
              <a:spcAft>
                <a:spcPts val="0"/>
              </a:spcAft>
              <a:buSzPts val="1600"/>
              <a:buChar char="●"/>
            </a:pPr>
            <a:r>
              <a:rPr lang="en"/>
              <a:t>Must translate hand movements to MIDI events</a:t>
            </a:r>
            <a:endParaRPr/>
          </a:p>
          <a:p>
            <a:pPr indent="-330200" lvl="0" marL="457200" rtl="0" algn="l">
              <a:spcBef>
                <a:spcPts val="0"/>
              </a:spcBef>
              <a:spcAft>
                <a:spcPts val="0"/>
              </a:spcAft>
              <a:buSzPts val="1600"/>
              <a:buChar char="●"/>
            </a:pPr>
            <a:r>
              <a:rPr lang="en"/>
              <a:t>Should be able to emulate tremolo and/or vibrato effects using hand movements</a:t>
            </a:r>
            <a:endParaRPr/>
          </a:p>
          <a:p>
            <a:pPr indent="-330200" lvl="0" marL="457200" rtl="0" algn="l">
              <a:spcBef>
                <a:spcPts val="0"/>
              </a:spcBef>
              <a:spcAft>
                <a:spcPts val="0"/>
              </a:spcAft>
              <a:buSzPts val="1600"/>
              <a:buChar char="●"/>
            </a:pPr>
            <a:r>
              <a:rPr lang="en"/>
              <a:t>Should be able to play notes like an instrument while using the other hand for effects</a:t>
            </a:r>
            <a:endParaRPr/>
          </a:p>
          <a:p>
            <a:pPr indent="-330200" lvl="0" marL="457200" rtl="0" algn="l">
              <a:spcBef>
                <a:spcPts val="0"/>
              </a:spcBef>
              <a:spcAft>
                <a:spcPts val="0"/>
              </a:spcAft>
              <a:buSzPts val="1600"/>
              <a:buChar char="●"/>
            </a:pPr>
            <a:r>
              <a:rPr lang="en"/>
              <a:t>Must connect to a computer via USB, should be powered by USB</a:t>
            </a:r>
            <a:endParaRPr/>
          </a:p>
          <a:p>
            <a:pPr indent="-330200" lvl="0" marL="457200" rtl="0" algn="l">
              <a:spcBef>
                <a:spcPts val="0"/>
              </a:spcBef>
              <a:spcAft>
                <a:spcPts val="0"/>
              </a:spcAft>
              <a:buSzPts val="1600"/>
              <a:buChar char="●"/>
            </a:pPr>
            <a:r>
              <a:rPr lang="en"/>
              <a:t>Must use at least 3 different types of sensors</a:t>
            </a:r>
            <a:endParaRPr/>
          </a:p>
          <a:p>
            <a:pPr indent="-330200" lvl="0" marL="457200" rtl="0" algn="l">
              <a:spcBef>
                <a:spcPts val="0"/>
              </a:spcBef>
              <a:spcAft>
                <a:spcPts val="0"/>
              </a:spcAft>
              <a:buSzPts val="1600"/>
              <a:buChar char="●"/>
            </a:pPr>
            <a:r>
              <a:rPr lang="en"/>
              <a:t>Must translate digital and analog inputs into MIDI</a:t>
            </a:r>
            <a:endParaRPr/>
          </a:p>
          <a:p>
            <a:pPr indent="-330200" lvl="0" marL="457200" rtl="0" algn="l">
              <a:spcBef>
                <a:spcPts val="0"/>
              </a:spcBef>
              <a:spcAft>
                <a:spcPts val="0"/>
              </a:spcAft>
              <a:buSzPts val="1600"/>
              <a:buChar char="●"/>
            </a:pPr>
            <a:r>
              <a:rPr lang="en"/>
              <a:t>Must be compatible with existing MIDI software to appear as a MIDI instrument on an external computer</a:t>
            </a:r>
            <a:endParaRPr/>
          </a:p>
          <a:p>
            <a:pPr indent="-330200" lvl="0" marL="457200" rtl="0" algn="l">
              <a:spcBef>
                <a:spcPts val="0"/>
              </a:spcBef>
              <a:spcAft>
                <a:spcPts val="0"/>
              </a:spcAft>
              <a:buSzPts val="1600"/>
              <a:buChar char="●"/>
            </a:pPr>
            <a:r>
              <a:rPr lang="en"/>
              <a:t>Should have LEDs that may activate in response to individual sensor input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ctrTitle"/>
          </p:nvPr>
        </p:nvSpPr>
        <p:spPr>
          <a:xfrm>
            <a:off x="349325" y="327850"/>
            <a:ext cx="3531000" cy="718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solidFill>
                  <a:schemeClr val="lt1"/>
                </a:solidFill>
              </a:rPr>
              <a:t>Design  (CAD)</a:t>
            </a:r>
            <a:endParaRPr>
              <a:solidFill>
                <a:schemeClr val="lt1"/>
              </a:solidFill>
            </a:endParaRPr>
          </a:p>
        </p:txBody>
      </p:sp>
      <p:pic>
        <p:nvPicPr>
          <p:cNvPr id="207" name="Google Shape;207;p22"/>
          <p:cNvPicPr preferRelativeResize="0"/>
          <p:nvPr/>
        </p:nvPicPr>
        <p:blipFill>
          <a:blip r:embed="rId3">
            <a:alphaModFix/>
          </a:blip>
          <a:stretch>
            <a:fillRect/>
          </a:stretch>
        </p:blipFill>
        <p:spPr>
          <a:xfrm>
            <a:off x="6442475" y="1855675"/>
            <a:ext cx="2701526" cy="2386548"/>
          </a:xfrm>
          <a:prstGeom prst="rect">
            <a:avLst/>
          </a:prstGeom>
          <a:noFill/>
          <a:ln>
            <a:noFill/>
          </a:ln>
        </p:spPr>
      </p:pic>
      <p:pic>
        <p:nvPicPr>
          <p:cNvPr id="208" name="Google Shape;208;p22"/>
          <p:cNvPicPr preferRelativeResize="0"/>
          <p:nvPr/>
        </p:nvPicPr>
        <p:blipFill>
          <a:blip r:embed="rId4">
            <a:alphaModFix/>
          </a:blip>
          <a:stretch>
            <a:fillRect/>
          </a:stretch>
        </p:blipFill>
        <p:spPr>
          <a:xfrm>
            <a:off x="3775647" y="1855675"/>
            <a:ext cx="2666829" cy="2386550"/>
          </a:xfrm>
          <a:prstGeom prst="rect">
            <a:avLst/>
          </a:prstGeom>
          <a:noFill/>
          <a:ln>
            <a:noFill/>
          </a:ln>
        </p:spPr>
      </p:pic>
      <p:pic>
        <p:nvPicPr>
          <p:cNvPr id="209" name="Google Shape;209;p22"/>
          <p:cNvPicPr preferRelativeResize="0"/>
          <p:nvPr/>
        </p:nvPicPr>
        <p:blipFill>
          <a:blip r:embed="rId5">
            <a:alphaModFix/>
          </a:blip>
          <a:stretch>
            <a:fillRect/>
          </a:stretch>
        </p:blipFill>
        <p:spPr>
          <a:xfrm>
            <a:off x="620895" y="1855675"/>
            <a:ext cx="3154756" cy="2386551"/>
          </a:xfrm>
          <a:prstGeom prst="rect">
            <a:avLst/>
          </a:prstGeom>
          <a:noFill/>
          <a:ln>
            <a:noFill/>
          </a:ln>
        </p:spPr>
      </p:pic>
      <p:sp>
        <p:nvSpPr>
          <p:cNvPr id="210" name="Google Shape;210;p22"/>
          <p:cNvSpPr txBox="1"/>
          <p:nvPr/>
        </p:nvSpPr>
        <p:spPr>
          <a:xfrm>
            <a:off x="1498975" y="4390575"/>
            <a:ext cx="139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Left hand side</a:t>
            </a:r>
            <a:endParaRPr>
              <a:solidFill>
                <a:schemeClr val="lt1"/>
              </a:solidFill>
              <a:latin typeface="Lato"/>
              <a:ea typeface="Lato"/>
              <a:cs typeface="Lato"/>
              <a:sym typeface="Lato"/>
            </a:endParaRPr>
          </a:p>
        </p:txBody>
      </p:sp>
      <p:sp>
        <p:nvSpPr>
          <p:cNvPr id="211" name="Google Shape;211;p22"/>
          <p:cNvSpPr txBox="1"/>
          <p:nvPr/>
        </p:nvSpPr>
        <p:spPr>
          <a:xfrm>
            <a:off x="4335663" y="4390575"/>
            <a:ext cx="1546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MCU</a:t>
            </a:r>
            <a:endParaRPr>
              <a:solidFill>
                <a:schemeClr val="lt1"/>
              </a:solidFill>
              <a:latin typeface="Lato"/>
              <a:ea typeface="Lato"/>
              <a:cs typeface="Lato"/>
              <a:sym typeface="Lato"/>
            </a:endParaRPr>
          </a:p>
        </p:txBody>
      </p:sp>
      <p:sp>
        <p:nvSpPr>
          <p:cNvPr id="212" name="Google Shape;212;p22"/>
          <p:cNvSpPr txBox="1"/>
          <p:nvPr/>
        </p:nvSpPr>
        <p:spPr>
          <a:xfrm>
            <a:off x="7043088" y="4390575"/>
            <a:ext cx="1500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Right hand side</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